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57" r:id="rId3"/>
    <p:sldId id="294" r:id="rId4"/>
    <p:sldId id="302" r:id="rId5"/>
    <p:sldId id="303" r:id="rId6"/>
    <p:sldId id="299" r:id="rId7"/>
    <p:sldId id="304" r:id="rId8"/>
    <p:sldId id="305" r:id="rId9"/>
    <p:sldId id="306" r:id="rId10"/>
    <p:sldId id="300" r:id="rId11"/>
    <p:sldId id="307" r:id="rId12"/>
    <p:sldId id="308" r:id="rId13"/>
    <p:sldId id="298" r:id="rId14"/>
    <p:sldId id="309" r:id="rId15"/>
    <p:sldId id="310" r:id="rId16"/>
    <p:sldId id="311" r:id="rId17"/>
    <p:sldId id="295" r:id="rId18"/>
    <p:sldId id="312" r:id="rId19"/>
    <p:sldId id="327" r:id="rId20"/>
    <p:sldId id="313" r:id="rId21"/>
    <p:sldId id="296" r:id="rId22"/>
    <p:sldId id="314" r:id="rId23"/>
    <p:sldId id="315" r:id="rId24"/>
    <p:sldId id="330" r:id="rId25"/>
    <p:sldId id="316" r:id="rId26"/>
    <p:sldId id="297" r:id="rId27"/>
    <p:sldId id="317" r:id="rId28"/>
    <p:sldId id="318" r:id="rId29"/>
    <p:sldId id="325" r:id="rId30"/>
    <p:sldId id="320" r:id="rId31"/>
    <p:sldId id="328" r:id="rId32"/>
    <p:sldId id="329" r:id="rId33"/>
    <p:sldId id="258" r:id="rId34"/>
    <p:sldId id="259" r:id="rId35"/>
    <p:sldId id="262" r:id="rId36"/>
    <p:sldId id="263" r:id="rId37"/>
    <p:sldId id="323" r:id="rId38"/>
    <p:sldId id="264" r:id="rId39"/>
    <p:sldId id="292" r:id="rId40"/>
    <p:sldId id="273" r:id="rId41"/>
    <p:sldId id="274" r:id="rId42"/>
    <p:sldId id="260" r:id="rId43"/>
    <p:sldId id="324" r:id="rId44"/>
    <p:sldId id="266" r:id="rId45"/>
    <p:sldId id="275" r:id="rId46"/>
    <p:sldId id="267" r:id="rId47"/>
    <p:sldId id="289" r:id="rId48"/>
    <p:sldId id="268" r:id="rId49"/>
    <p:sldId id="276" r:id="rId50"/>
    <p:sldId id="270" r:id="rId51"/>
    <p:sldId id="278" r:id="rId52"/>
    <p:sldId id="269" r:id="rId53"/>
    <p:sldId id="282" r:id="rId54"/>
    <p:sldId id="280" r:id="rId55"/>
    <p:sldId id="290" r:id="rId56"/>
    <p:sldId id="283" r:id="rId57"/>
    <p:sldId id="321" r:id="rId58"/>
    <p:sldId id="322" r:id="rId59"/>
    <p:sldId id="301" r:id="rId6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66818" autoAdjust="0"/>
  </p:normalViewPr>
  <p:slideViewPr>
    <p:cSldViewPr>
      <p:cViewPr varScale="1">
        <p:scale>
          <a:sx n="76" d="100"/>
          <a:sy n="76" d="100"/>
        </p:scale>
        <p:origin x="20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0DC02-ED83-4660-889D-A63000BDC57B}" type="doc">
      <dgm:prSet loTypeId="urn:microsoft.com/office/officeart/2005/8/layout/process1" loCatId="process" qsTypeId="urn:microsoft.com/office/officeart/2005/8/quickstyle/simple1" qsCatId="simple" csTypeId="urn:microsoft.com/office/officeart/2005/8/colors/accent1_2" csCatId="accent1" phldr="1"/>
      <dgm:spPr/>
    </dgm:pt>
    <dgm:pt modelId="{4DED24C7-7F84-4812-A922-0110DF05EE8A}">
      <dgm:prSet phldrT="[Text]"/>
      <dgm:spPr/>
      <dgm:t>
        <a:bodyPr/>
        <a:lstStyle/>
        <a:p>
          <a:r>
            <a:rPr lang="en-CA" dirty="0"/>
            <a:t>Copyright Owner (or Representative</a:t>
          </a:r>
        </a:p>
      </dgm:t>
    </dgm:pt>
    <dgm:pt modelId="{7EC61BC0-80FB-4118-AED3-173E32F065FA}" type="parTrans" cxnId="{74BB5108-2CEB-4CA4-8A64-633BD4EBD174}">
      <dgm:prSet/>
      <dgm:spPr/>
      <dgm:t>
        <a:bodyPr/>
        <a:lstStyle/>
        <a:p>
          <a:endParaRPr lang="en-CA"/>
        </a:p>
      </dgm:t>
    </dgm:pt>
    <dgm:pt modelId="{0EF8D7ED-33ED-4125-855A-6359DA76A982}" type="sibTrans" cxnId="{74BB5108-2CEB-4CA4-8A64-633BD4EBD174}">
      <dgm:prSet/>
      <dgm:spPr/>
      <dgm:t>
        <a:bodyPr/>
        <a:lstStyle/>
        <a:p>
          <a:endParaRPr lang="en-CA" dirty="0"/>
        </a:p>
      </dgm:t>
    </dgm:pt>
    <dgm:pt modelId="{2A5E10CE-27ED-4A84-8DA8-017A78BA2147}">
      <dgm:prSet phldrT="[Text]"/>
      <dgm:spPr/>
      <dgm:t>
        <a:bodyPr/>
        <a:lstStyle/>
        <a:p>
          <a:r>
            <a:rPr lang="en-CA" dirty="0"/>
            <a:t>Internet Service Provider</a:t>
          </a:r>
        </a:p>
      </dgm:t>
    </dgm:pt>
    <dgm:pt modelId="{55E3E739-2628-4B8A-BCD9-5641FEB6A474}" type="parTrans" cxnId="{7A88FF8C-95C7-4F55-B6C0-CD11AF01C723}">
      <dgm:prSet/>
      <dgm:spPr/>
      <dgm:t>
        <a:bodyPr/>
        <a:lstStyle/>
        <a:p>
          <a:endParaRPr lang="en-CA"/>
        </a:p>
      </dgm:t>
    </dgm:pt>
    <dgm:pt modelId="{EE77C3AC-23CE-426C-8393-1F13C483C641}" type="sibTrans" cxnId="{7A88FF8C-95C7-4F55-B6C0-CD11AF01C723}">
      <dgm:prSet/>
      <dgm:spPr/>
      <dgm:t>
        <a:bodyPr/>
        <a:lstStyle/>
        <a:p>
          <a:endParaRPr lang="en-CA" dirty="0"/>
        </a:p>
      </dgm:t>
    </dgm:pt>
    <dgm:pt modelId="{71A98D19-D594-4F38-B66A-0F7E83B04ECF}">
      <dgm:prSet phldrT="[Text]"/>
      <dgm:spPr/>
      <dgm:t>
        <a:bodyPr/>
        <a:lstStyle/>
        <a:p>
          <a:r>
            <a:rPr lang="en-CA" dirty="0"/>
            <a:t>Internet User</a:t>
          </a:r>
        </a:p>
      </dgm:t>
    </dgm:pt>
    <dgm:pt modelId="{958371B1-21F9-4D41-8DF2-51B175D597B9}" type="parTrans" cxnId="{4285C349-3FDB-43F4-A459-E9C7B46AECE0}">
      <dgm:prSet/>
      <dgm:spPr/>
      <dgm:t>
        <a:bodyPr/>
        <a:lstStyle/>
        <a:p>
          <a:endParaRPr lang="en-CA"/>
        </a:p>
      </dgm:t>
    </dgm:pt>
    <dgm:pt modelId="{8CB4407A-0342-454F-9751-5D4CC7158332}" type="sibTrans" cxnId="{4285C349-3FDB-43F4-A459-E9C7B46AECE0}">
      <dgm:prSet/>
      <dgm:spPr/>
      <dgm:t>
        <a:bodyPr/>
        <a:lstStyle/>
        <a:p>
          <a:endParaRPr lang="en-CA"/>
        </a:p>
      </dgm:t>
    </dgm:pt>
    <dgm:pt modelId="{B3BAF4E3-69A8-42F9-B05F-33A79A2CCCD3}" type="pres">
      <dgm:prSet presAssocID="{8900DC02-ED83-4660-889D-A63000BDC57B}" presName="Name0" presStyleCnt="0">
        <dgm:presLayoutVars>
          <dgm:dir/>
          <dgm:resizeHandles val="exact"/>
        </dgm:presLayoutVars>
      </dgm:prSet>
      <dgm:spPr/>
    </dgm:pt>
    <dgm:pt modelId="{CB392048-E447-4304-8E1D-FEF9316F9FFA}" type="pres">
      <dgm:prSet presAssocID="{4DED24C7-7F84-4812-A922-0110DF05EE8A}" presName="node" presStyleLbl="node1" presStyleIdx="0" presStyleCnt="3">
        <dgm:presLayoutVars>
          <dgm:bulletEnabled val="1"/>
        </dgm:presLayoutVars>
      </dgm:prSet>
      <dgm:spPr/>
      <dgm:t>
        <a:bodyPr/>
        <a:lstStyle/>
        <a:p>
          <a:endParaRPr lang="en-CA"/>
        </a:p>
      </dgm:t>
    </dgm:pt>
    <dgm:pt modelId="{84C28CA6-685A-4163-A36F-32EC1833FC70}" type="pres">
      <dgm:prSet presAssocID="{0EF8D7ED-33ED-4125-855A-6359DA76A982}" presName="sibTrans" presStyleLbl="sibTrans2D1" presStyleIdx="0" presStyleCnt="2" custLinFactNeighborX="-7707" custLinFactNeighborY="-54624"/>
      <dgm:spPr/>
      <dgm:t>
        <a:bodyPr/>
        <a:lstStyle/>
        <a:p>
          <a:endParaRPr lang="en-CA"/>
        </a:p>
      </dgm:t>
    </dgm:pt>
    <dgm:pt modelId="{23635E94-48E3-465E-B917-DFF78007E388}" type="pres">
      <dgm:prSet presAssocID="{0EF8D7ED-33ED-4125-855A-6359DA76A982}" presName="connectorText" presStyleLbl="sibTrans2D1" presStyleIdx="0" presStyleCnt="2"/>
      <dgm:spPr/>
      <dgm:t>
        <a:bodyPr/>
        <a:lstStyle/>
        <a:p>
          <a:endParaRPr lang="en-CA"/>
        </a:p>
      </dgm:t>
    </dgm:pt>
    <dgm:pt modelId="{983198AA-1668-47B5-B240-438FEAFB48A6}" type="pres">
      <dgm:prSet presAssocID="{2A5E10CE-27ED-4A84-8DA8-017A78BA2147}" presName="node" presStyleLbl="node1" presStyleIdx="1" presStyleCnt="3">
        <dgm:presLayoutVars>
          <dgm:bulletEnabled val="1"/>
        </dgm:presLayoutVars>
      </dgm:prSet>
      <dgm:spPr/>
      <dgm:t>
        <a:bodyPr/>
        <a:lstStyle/>
        <a:p>
          <a:endParaRPr lang="en-CA"/>
        </a:p>
      </dgm:t>
    </dgm:pt>
    <dgm:pt modelId="{D726D60F-DF91-4D14-BC9D-7D3665BEBD6E}" type="pres">
      <dgm:prSet presAssocID="{EE77C3AC-23CE-426C-8393-1F13C483C641}" presName="sibTrans" presStyleLbl="sibTrans2D1" presStyleIdx="1" presStyleCnt="2"/>
      <dgm:spPr/>
      <dgm:t>
        <a:bodyPr/>
        <a:lstStyle/>
        <a:p>
          <a:endParaRPr lang="en-CA"/>
        </a:p>
      </dgm:t>
    </dgm:pt>
    <dgm:pt modelId="{238BBE3C-A758-4896-886D-49C13C7CFF9F}" type="pres">
      <dgm:prSet presAssocID="{EE77C3AC-23CE-426C-8393-1F13C483C641}" presName="connectorText" presStyleLbl="sibTrans2D1" presStyleIdx="1" presStyleCnt="2"/>
      <dgm:spPr/>
      <dgm:t>
        <a:bodyPr/>
        <a:lstStyle/>
        <a:p>
          <a:endParaRPr lang="en-CA"/>
        </a:p>
      </dgm:t>
    </dgm:pt>
    <dgm:pt modelId="{FF2B185B-C99A-4BC6-90AB-028CB75292D7}" type="pres">
      <dgm:prSet presAssocID="{71A98D19-D594-4F38-B66A-0F7E83B04ECF}" presName="node" presStyleLbl="node1" presStyleIdx="2" presStyleCnt="3">
        <dgm:presLayoutVars>
          <dgm:bulletEnabled val="1"/>
        </dgm:presLayoutVars>
      </dgm:prSet>
      <dgm:spPr/>
      <dgm:t>
        <a:bodyPr/>
        <a:lstStyle/>
        <a:p>
          <a:endParaRPr lang="en-CA"/>
        </a:p>
      </dgm:t>
    </dgm:pt>
  </dgm:ptLst>
  <dgm:cxnLst>
    <dgm:cxn modelId="{C0012ACA-BB59-415C-BC3D-5C4AC894A34E}" type="presOf" srcId="{0EF8D7ED-33ED-4125-855A-6359DA76A982}" destId="{23635E94-48E3-465E-B917-DFF78007E388}" srcOrd="1" destOrd="0" presId="urn:microsoft.com/office/officeart/2005/8/layout/process1"/>
    <dgm:cxn modelId="{7C1A7C43-0133-4022-A336-0AF15ED5363F}" type="presOf" srcId="{EE77C3AC-23CE-426C-8393-1F13C483C641}" destId="{238BBE3C-A758-4896-886D-49C13C7CFF9F}" srcOrd="1" destOrd="0" presId="urn:microsoft.com/office/officeart/2005/8/layout/process1"/>
    <dgm:cxn modelId="{74BB5108-2CEB-4CA4-8A64-633BD4EBD174}" srcId="{8900DC02-ED83-4660-889D-A63000BDC57B}" destId="{4DED24C7-7F84-4812-A922-0110DF05EE8A}" srcOrd="0" destOrd="0" parTransId="{7EC61BC0-80FB-4118-AED3-173E32F065FA}" sibTransId="{0EF8D7ED-33ED-4125-855A-6359DA76A982}"/>
    <dgm:cxn modelId="{7A88FF8C-95C7-4F55-B6C0-CD11AF01C723}" srcId="{8900DC02-ED83-4660-889D-A63000BDC57B}" destId="{2A5E10CE-27ED-4A84-8DA8-017A78BA2147}" srcOrd="1" destOrd="0" parTransId="{55E3E739-2628-4B8A-BCD9-5641FEB6A474}" sibTransId="{EE77C3AC-23CE-426C-8393-1F13C483C641}"/>
    <dgm:cxn modelId="{AE1DDCBA-03A8-4D26-AA7B-F49C93D31EDB}" type="presOf" srcId="{8900DC02-ED83-4660-889D-A63000BDC57B}" destId="{B3BAF4E3-69A8-42F9-B05F-33A79A2CCCD3}" srcOrd="0" destOrd="0" presId="urn:microsoft.com/office/officeart/2005/8/layout/process1"/>
    <dgm:cxn modelId="{CC0E0B79-A2EE-476F-B0BB-75474CDDF59D}" type="presOf" srcId="{4DED24C7-7F84-4812-A922-0110DF05EE8A}" destId="{CB392048-E447-4304-8E1D-FEF9316F9FFA}" srcOrd="0" destOrd="0" presId="urn:microsoft.com/office/officeart/2005/8/layout/process1"/>
    <dgm:cxn modelId="{1C22961E-E3D0-49E2-9A44-61B443253359}" type="presOf" srcId="{71A98D19-D594-4F38-B66A-0F7E83B04ECF}" destId="{FF2B185B-C99A-4BC6-90AB-028CB75292D7}" srcOrd="0" destOrd="0" presId="urn:microsoft.com/office/officeart/2005/8/layout/process1"/>
    <dgm:cxn modelId="{4285C349-3FDB-43F4-A459-E9C7B46AECE0}" srcId="{8900DC02-ED83-4660-889D-A63000BDC57B}" destId="{71A98D19-D594-4F38-B66A-0F7E83B04ECF}" srcOrd="2" destOrd="0" parTransId="{958371B1-21F9-4D41-8DF2-51B175D597B9}" sibTransId="{8CB4407A-0342-454F-9751-5D4CC7158332}"/>
    <dgm:cxn modelId="{DDB65354-2390-4A20-82CE-5D1B2EFF5AD7}" type="presOf" srcId="{EE77C3AC-23CE-426C-8393-1F13C483C641}" destId="{D726D60F-DF91-4D14-BC9D-7D3665BEBD6E}" srcOrd="0" destOrd="0" presId="urn:microsoft.com/office/officeart/2005/8/layout/process1"/>
    <dgm:cxn modelId="{6962FD30-9091-4D73-BF54-5A89C904B1EB}" type="presOf" srcId="{0EF8D7ED-33ED-4125-855A-6359DA76A982}" destId="{84C28CA6-685A-4163-A36F-32EC1833FC70}" srcOrd="0" destOrd="0" presId="urn:microsoft.com/office/officeart/2005/8/layout/process1"/>
    <dgm:cxn modelId="{C468E5BD-8FAF-4C29-9AA6-405108459617}" type="presOf" srcId="{2A5E10CE-27ED-4A84-8DA8-017A78BA2147}" destId="{983198AA-1668-47B5-B240-438FEAFB48A6}" srcOrd="0" destOrd="0" presId="urn:microsoft.com/office/officeart/2005/8/layout/process1"/>
    <dgm:cxn modelId="{9E6B0E49-FA8D-4809-8968-862A23AEE73F}" type="presParOf" srcId="{B3BAF4E3-69A8-42F9-B05F-33A79A2CCCD3}" destId="{CB392048-E447-4304-8E1D-FEF9316F9FFA}" srcOrd="0" destOrd="0" presId="urn:microsoft.com/office/officeart/2005/8/layout/process1"/>
    <dgm:cxn modelId="{B47D08AA-88FC-46B9-94EE-0675F3137363}" type="presParOf" srcId="{B3BAF4E3-69A8-42F9-B05F-33A79A2CCCD3}" destId="{84C28CA6-685A-4163-A36F-32EC1833FC70}" srcOrd="1" destOrd="0" presId="urn:microsoft.com/office/officeart/2005/8/layout/process1"/>
    <dgm:cxn modelId="{E1E90E64-D5E8-419E-8B67-40F8FCD4F618}" type="presParOf" srcId="{84C28CA6-685A-4163-A36F-32EC1833FC70}" destId="{23635E94-48E3-465E-B917-DFF78007E388}" srcOrd="0" destOrd="0" presId="urn:microsoft.com/office/officeart/2005/8/layout/process1"/>
    <dgm:cxn modelId="{C6E23B06-6356-43E2-AA56-356CBBE860A0}" type="presParOf" srcId="{B3BAF4E3-69A8-42F9-B05F-33A79A2CCCD3}" destId="{983198AA-1668-47B5-B240-438FEAFB48A6}" srcOrd="2" destOrd="0" presId="urn:microsoft.com/office/officeart/2005/8/layout/process1"/>
    <dgm:cxn modelId="{A3134816-DAC0-4DE9-8A57-D65669446B5F}" type="presParOf" srcId="{B3BAF4E3-69A8-42F9-B05F-33A79A2CCCD3}" destId="{D726D60F-DF91-4D14-BC9D-7D3665BEBD6E}" srcOrd="3" destOrd="0" presId="urn:microsoft.com/office/officeart/2005/8/layout/process1"/>
    <dgm:cxn modelId="{0BEFB8B3-CFB4-49E1-BC62-9EFC44FE1A07}" type="presParOf" srcId="{D726D60F-DF91-4D14-BC9D-7D3665BEBD6E}" destId="{238BBE3C-A758-4896-886D-49C13C7CFF9F}" srcOrd="0" destOrd="0" presId="urn:microsoft.com/office/officeart/2005/8/layout/process1"/>
    <dgm:cxn modelId="{C4000F15-6E45-44AB-AF2E-A4125AFBA913}" type="presParOf" srcId="{B3BAF4E3-69A8-42F9-B05F-33A79A2CCCD3}" destId="{FF2B185B-C99A-4BC6-90AB-028CB75292D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CA"/>
          </a:p>
        </p:txBody>
      </p:sp>
      <p:sp>
        <p:nvSpPr>
          <p:cNvPr id="3" name="Date Placeholder 2"/>
          <p:cNvSpPr>
            <a:spLocks noGrp="1"/>
          </p:cNvSpPr>
          <p:nvPr>
            <p:ph type="dt" sz="quarter" idx="1"/>
          </p:nvPr>
        </p:nvSpPr>
        <p:spPr>
          <a:xfrm>
            <a:off x="4023092" y="0"/>
            <a:ext cx="3077739" cy="471054"/>
          </a:xfrm>
          <a:prstGeom prst="rect">
            <a:avLst/>
          </a:prstGeom>
        </p:spPr>
        <p:txBody>
          <a:bodyPr vert="horz" lIns="94225" tIns="47113" rIns="94225" bIns="47113" rtlCol="0"/>
          <a:lstStyle>
            <a:lvl1pPr algn="r">
              <a:defRPr sz="1300"/>
            </a:lvl1pPr>
          </a:lstStyle>
          <a:p>
            <a:fld id="{DD77002E-EC50-4428-B62D-FF9A9843EACB}" type="datetimeFigureOut">
              <a:rPr lang="en-CA" smtClean="0"/>
              <a:t>10/02/2017</a:t>
            </a:fld>
            <a:endParaRPr lang="en-CA"/>
          </a:p>
        </p:txBody>
      </p:sp>
      <p:sp>
        <p:nvSpPr>
          <p:cNvPr id="4" name="Footer Placeholder 3"/>
          <p:cNvSpPr>
            <a:spLocks noGrp="1"/>
          </p:cNvSpPr>
          <p:nvPr>
            <p:ph type="ftr" sz="quarter" idx="2"/>
          </p:nvPr>
        </p:nvSpPr>
        <p:spPr>
          <a:xfrm>
            <a:off x="0" y="8917422"/>
            <a:ext cx="3077739" cy="471053"/>
          </a:xfrm>
          <a:prstGeom prst="rect">
            <a:avLst/>
          </a:prstGeom>
        </p:spPr>
        <p:txBody>
          <a:bodyPr vert="horz" lIns="94225" tIns="47113" rIns="94225" bIns="47113" rtlCol="0" anchor="b"/>
          <a:lstStyle>
            <a:lvl1pPr algn="l">
              <a:defRPr sz="1300"/>
            </a:lvl1pPr>
          </a:lstStyle>
          <a:p>
            <a:endParaRPr lang="en-CA"/>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5" tIns="47113" rIns="94225" bIns="47113" rtlCol="0" anchor="b"/>
          <a:lstStyle>
            <a:lvl1pPr algn="r">
              <a:defRPr sz="1300"/>
            </a:lvl1pPr>
          </a:lstStyle>
          <a:p>
            <a:fld id="{51730DF0-AAC2-433B-839F-5A7A8868F26E}" type="slidenum">
              <a:rPr lang="en-CA" smtClean="0"/>
              <a:t>‹#›</a:t>
            </a:fld>
            <a:endParaRPr lang="en-CA"/>
          </a:p>
        </p:txBody>
      </p:sp>
    </p:spTree>
    <p:extLst>
      <p:ext uri="{BB962C8B-B14F-4D97-AF65-F5344CB8AC3E}">
        <p14:creationId xmlns:p14="http://schemas.microsoft.com/office/powerpoint/2010/main" val="968012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CA" dirty="0"/>
          </a:p>
        </p:txBody>
      </p:sp>
      <p:sp>
        <p:nvSpPr>
          <p:cNvPr id="3" name="Date Placeholder 2"/>
          <p:cNvSpPr>
            <a:spLocks noGrp="1"/>
          </p:cNvSpPr>
          <p:nvPr>
            <p:ph type="dt" idx="1"/>
          </p:nvPr>
        </p:nvSpPr>
        <p:spPr>
          <a:xfrm>
            <a:off x="4023092" y="0"/>
            <a:ext cx="3077739" cy="469424"/>
          </a:xfrm>
          <a:prstGeom prst="rect">
            <a:avLst/>
          </a:prstGeom>
        </p:spPr>
        <p:txBody>
          <a:bodyPr vert="horz" lIns="94225" tIns="47113" rIns="94225" bIns="47113" rtlCol="0"/>
          <a:lstStyle>
            <a:lvl1pPr algn="r">
              <a:defRPr sz="1300"/>
            </a:lvl1pPr>
          </a:lstStyle>
          <a:p>
            <a:fld id="{C886177A-9788-4FCD-B262-9A66435468C2}" type="datetimeFigureOut">
              <a:rPr lang="en-CA" smtClean="0"/>
              <a:t>10/02/2017</a:t>
            </a:fld>
            <a:endParaRPr lang="en-CA" dirty="0"/>
          </a:p>
        </p:txBody>
      </p:sp>
      <p:sp>
        <p:nvSpPr>
          <p:cNvPr id="4" name="Slide Image Placeholder 3"/>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4225" tIns="47113" rIns="94225" bIns="47113" rtlCol="0" anchor="ctr"/>
          <a:lstStyle/>
          <a:p>
            <a:endParaRPr lang="en-CA"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69424"/>
          </a:xfrm>
          <a:prstGeom prst="rect">
            <a:avLst/>
          </a:prstGeom>
        </p:spPr>
        <p:txBody>
          <a:bodyPr vert="horz" lIns="94225" tIns="47113" rIns="94225" bIns="47113" rtlCol="0" anchor="b"/>
          <a:lstStyle>
            <a:lvl1pPr algn="l">
              <a:defRPr sz="1300"/>
            </a:lvl1pPr>
          </a:lstStyle>
          <a:p>
            <a:endParaRPr lang="en-CA"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5" tIns="47113" rIns="94225" bIns="47113" rtlCol="0" anchor="b"/>
          <a:lstStyle>
            <a:lvl1pPr algn="r">
              <a:defRPr sz="1300"/>
            </a:lvl1pPr>
          </a:lstStyle>
          <a:p>
            <a:fld id="{C633E5BF-1316-4597-AF7E-2E91E27BB76F}" type="slidenum">
              <a:rPr lang="en-CA" smtClean="0"/>
              <a:t>‹#›</a:t>
            </a:fld>
            <a:endParaRPr lang="en-CA" dirty="0"/>
          </a:p>
        </p:txBody>
      </p:sp>
    </p:spTree>
    <p:extLst>
      <p:ext uri="{BB962C8B-B14F-4D97-AF65-F5344CB8AC3E}">
        <p14:creationId xmlns:p14="http://schemas.microsoft.com/office/powerpoint/2010/main" val="282105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31</a:t>
            </a:fld>
            <a:endParaRPr lang="en-CA" dirty="0"/>
          </a:p>
        </p:txBody>
      </p:sp>
    </p:spTree>
    <p:extLst>
      <p:ext uri="{BB962C8B-B14F-4D97-AF65-F5344CB8AC3E}">
        <p14:creationId xmlns:p14="http://schemas.microsoft.com/office/powerpoint/2010/main" val="37405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http://www.jcms-journal.com/articles/10.5334/jcms.1021217/ </a:t>
            </a:r>
          </a:p>
          <a:p>
            <a:r>
              <a:rPr lang="en-CA" dirty="0"/>
              <a:t>http://www.gallery.ca/en/visit/visiting-faq.php </a:t>
            </a:r>
          </a:p>
        </p:txBody>
      </p:sp>
      <p:sp>
        <p:nvSpPr>
          <p:cNvPr id="4" name="Slide Number Placeholder 3"/>
          <p:cNvSpPr>
            <a:spLocks noGrp="1"/>
          </p:cNvSpPr>
          <p:nvPr>
            <p:ph type="sldNum" sz="quarter" idx="10"/>
          </p:nvPr>
        </p:nvSpPr>
        <p:spPr/>
        <p:txBody>
          <a:bodyPr/>
          <a:lstStyle/>
          <a:p>
            <a:fld id="{C633E5BF-1316-4597-AF7E-2E91E27BB76F}" type="slidenum">
              <a:rPr lang="en-CA" smtClean="0"/>
              <a:t>44</a:t>
            </a:fld>
            <a:endParaRPr lang="en-CA" dirty="0"/>
          </a:p>
        </p:txBody>
      </p:sp>
    </p:spTree>
    <p:extLst>
      <p:ext uri="{BB962C8B-B14F-4D97-AF65-F5344CB8AC3E}">
        <p14:creationId xmlns:p14="http://schemas.microsoft.com/office/powerpoint/2010/main" val="308552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a:t>
            </a:r>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45</a:t>
            </a:fld>
            <a:endParaRPr lang="en-CA" dirty="0"/>
          </a:p>
        </p:txBody>
      </p:sp>
    </p:spTree>
    <p:extLst>
      <p:ext uri="{BB962C8B-B14F-4D97-AF65-F5344CB8AC3E}">
        <p14:creationId xmlns:p14="http://schemas.microsoft.com/office/powerpoint/2010/main" val="387864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National Portrait Gallery (UK) v Wikimedia</a:t>
            </a:r>
            <a:r>
              <a:rPr lang="en-CA" baseline="0" dirty="0"/>
              <a:t> Commons </a:t>
            </a:r>
          </a:p>
          <a:p>
            <a:r>
              <a:rPr lang="en-CA" dirty="0"/>
              <a:t>https://en.wikipedia.org/wiki/Bridgeman_Art_Library_v._Corel_Corp.</a:t>
            </a:r>
          </a:p>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46</a:t>
            </a:fld>
            <a:endParaRPr lang="en-CA" dirty="0"/>
          </a:p>
        </p:txBody>
      </p:sp>
    </p:spTree>
    <p:extLst>
      <p:ext uri="{BB962C8B-B14F-4D97-AF65-F5344CB8AC3E}">
        <p14:creationId xmlns:p14="http://schemas.microsoft.com/office/powerpoint/2010/main" val="3085528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47</a:t>
            </a:fld>
            <a:endParaRPr lang="en-CA" dirty="0"/>
          </a:p>
        </p:txBody>
      </p:sp>
    </p:spTree>
    <p:extLst>
      <p:ext uri="{BB962C8B-B14F-4D97-AF65-F5344CB8AC3E}">
        <p14:creationId xmlns:p14="http://schemas.microsoft.com/office/powerpoint/2010/main" val="359208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48</a:t>
            </a:fld>
            <a:endParaRPr lang="en-CA" dirty="0"/>
          </a:p>
        </p:txBody>
      </p:sp>
    </p:spTree>
    <p:extLst>
      <p:ext uri="{BB962C8B-B14F-4D97-AF65-F5344CB8AC3E}">
        <p14:creationId xmlns:p14="http://schemas.microsoft.com/office/powerpoint/2010/main" val="374824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https://docorg.ca/sites/default/files/DOC-FairDealing-EN-v2-web_0.pdf </a:t>
            </a:r>
          </a:p>
          <a:p>
            <a:r>
              <a:rPr lang="en-CA" dirty="0"/>
              <a:t>http://www.wipo.int/export/sites/www/sme/en/documents/pdf/ip_photography.pdf%20 </a:t>
            </a:r>
          </a:p>
          <a:p>
            <a:r>
              <a:rPr lang="en-CA" dirty="0"/>
              <a:t>http://www.carfac.sk.ca/assets/advisorynotes50.pdf</a:t>
            </a:r>
          </a:p>
          <a:p>
            <a:r>
              <a:rPr lang="en-CA" dirty="0"/>
              <a:t>http://www.teresascassa.ca/index.php?option=com_k2&amp;view=item&amp;id=121:public-art-private-rights-the-case-of-graffiti</a:t>
            </a:r>
          </a:p>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49</a:t>
            </a:fld>
            <a:endParaRPr lang="en-CA" dirty="0"/>
          </a:p>
        </p:txBody>
      </p:sp>
    </p:spTree>
    <p:extLst>
      <p:ext uri="{BB962C8B-B14F-4D97-AF65-F5344CB8AC3E}">
        <p14:creationId xmlns:p14="http://schemas.microsoft.com/office/powerpoint/2010/main" val="75771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50</a:t>
            </a:fld>
            <a:endParaRPr lang="en-CA" dirty="0"/>
          </a:p>
        </p:txBody>
      </p:sp>
    </p:spTree>
    <p:extLst>
      <p:ext uri="{BB962C8B-B14F-4D97-AF65-F5344CB8AC3E}">
        <p14:creationId xmlns:p14="http://schemas.microsoft.com/office/powerpoint/2010/main" val="420737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51</a:t>
            </a:fld>
            <a:endParaRPr lang="en-CA" dirty="0"/>
          </a:p>
        </p:txBody>
      </p:sp>
    </p:spTree>
    <p:extLst>
      <p:ext uri="{BB962C8B-B14F-4D97-AF65-F5344CB8AC3E}">
        <p14:creationId xmlns:p14="http://schemas.microsoft.com/office/powerpoint/2010/main" val="43682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52</a:t>
            </a:fld>
            <a:endParaRPr lang="en-CA" dirty="0"/>
          </a:p>
        </p:txBody>
      </p:sp>
    </p:spTree>
    <p:extLst>
      <p:ext uri="{BB962C8B-B14F-4D97-AF65-F5344CB8AC3E}">
        <p14:creationId xmlns:p14="http://schemas.microsoft.com/office/powerpoint/2010/main" val="308552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53</a:t>
            </a:fld>
            <a:endParaRPr lang="en-CA" dirty="0"/>
          </a:p>
        </p:txBody>
      </p:sp>
    </p:spTree>
    <p:extLst>
      <p:ext uri="{BB962C8B-B14F-4D97-AF65-F5344CB8AC3E}">
        <p14:creationId xmlns:p14="http://schemas.microsoft.com/office/powerpoint/2010/main" val="374824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34</a:t>
            </a:fld>
            <a:endParaRPr lang="en-CA" dirty="0"/>
          </a:p>
        </p:txBody>
      </p:sp>
    </p:spTree>
    <p:extLst>
      <p:ext uri="{BB962C8B-B14F-4D97-AF65-F5344CB8AC3E}">
        <p14:creationId xmlns:p14="http://schemas.microsoft.com/office/powerpoint/2010/main" val="4236340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54</a:t>
            </a:fld>
            <a:endParaRPr lang="en-CA" dirty="0"/>
          </a:p>
        </p:txBody>
      </p:sp>
    </p:spTree>
    <p:extLst>
      <p:ext uri="{BB962C8B-B14F-4D97-AF65-F5344CB8AC3E}">
        <p14:creationId xmlns:p14="http://schemas.microsoft.com/office/powerpoint/2010/main" val="3085528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55</a:t>
            </a:fld>
            <a:endParaRPr lang="en-CA" dirty="0"/>
          </a:p>
        </p:txBody>
      </p:sp>
    </p:spTree>
    <p:extLst>
      <p:ext uri="{BB962C8B-B14F-4D97-AF65-F5344CB8AC3E}">
        <p14:creationId xmlns:p14="http://schemas.microsoft.com/office/powerpoint/2010/main" val="162664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56</a:t>
            </a:fld>
            <a:endParaRPr lang="en-CA" dirty="0"/>
          </a:p>
        </p:txBody>
      </p:sp>
    </p:spTree>
    <p:extLst>
      <p:ext uri="{BB962C8B-B14F-4D97-AF65-F5344CB8AC3E}">
        <p14:creationId xmlns:p14="http://schemas.microsoft.com/office/powerpoint/2010/main" val="98614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58</a:t>
            </a:fld>
            <a:endParaRPr lang="en-CA" dirty="0"/>
          </a:p>
        </p:txBody>
      </p:sp>
    </p:spTree>
    <p:extLst>
      <p:ext uri="{BB962C8B-B14F-4D97-AF65-F5344CB8AC3E}">
        <p14:creationId xmlns:p14="http://schemas.microsoft.com/office/powerpoint/2010/main" val="384200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C633E5BF-1316-4597-AF7E-2E91E27BB76F}" type="slidenum">
              <a:rPr lang="en-CA" smtClean="0"/>
              <a:t>35</a:t>
            </a:fld>
            <a:endParaRPr lang="en-CA" dirty="0"/>
          </a:p>
        </p:txBody>
      </p:sp>
    </p:spTree>
    <p:extLst>
      <p:ext uri="{BB962C8B-B14F-4D97-AF65-F5344CB8AC3E}">
        <p14:creationId xmlns:p14="http://schemas.microsoft.com/office/powerpoint/2010/main" val="308552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 </a:t>
            </a:r>
          </a:p>
        </p:txBody>
      </p:sp>
      <p:sp>
        <p:nvSpPr>
          <p:cNvPr id="4" name="Slide Number Placeholder 3"/>
          <p:cNvSpPr>
            <a:spLocks noGrp="1"/>
          </p:cNvSpPr>
          <p:nvPr>
            <p:ph type="sldNum" sz="quarter" idx="10"/>
          </p:nvPr>
        </p:nvSpPr>
        <p:spPr/>
        <p:txBody>
          <a:bodyPr/>
          <a:lstStyle/>
          <a:p>
            <a:fld id="{C633E5BF-1316-4597-AF7E-2E91E27BB76F}" type="slidenum">
              <a:rPr lang="en-CA" smtClean="0"/>
              <a:t>36</a:t>
            </a:fld>
            <a:endParaRPr lang="en-CA" dirty="0"/>
          </a:p>
        </p:txBody>
      </p:sp>
    </p:spTree>
    <p:extLst>
      <p:ext uri="{BB962C8B-B14F-4D97-AF65-F5344CB8AC3E}">
        <p14:creationId xmlns:p14="http://schemas.microsoft.com/office/powerpoint/2010/main" val="30855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endParaRPr lang="en-CA" baseline="0" dirty="0">
              <a:latin typeface="Verdana" panose="020B0604030504040204" pitchFamily="34" charset="0"/>
              <a:ea typeface="Verdana" panose="020B0604030504040204" pitchFamily="34" charset="0"/>
              <a:cs typeface="Verdana" panose="020B0604030504040204" pitchFamily="34" charset="0"/>
            </a:endParaRPr>
          </a:p>
          <a:p>
            <a:pPr defTabSz="942253">
              <a:defRPr/>
            </a:pP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C633E5BF-1316-4597-AF7E-2E91E27BB76F}" type="slidenum">
              <a:rPr lang="en-CA" smtClean="0"/>
              <a:t>37</a:t>
            </a:fld>
            <a:endParaRPr lang="en-CA" dirty="0"/>
          </a:p>
        </p:txBody>
      </p:sp>
    </p:spTree>
    <p:extLst>
      <p:ext uri="{BB962C8B-B14F-4D97-AF65-F5344CB8AC3E}">
        <p14:creationId xmlns:p14="http://schemas.microsoft.com/office/powerpoint/2010/main" val="176804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38</a:t>
            </a:fld>
            <a:endParaRPr lang="en-CA" dirty="0"/>
          </a:p>
        </p:txBody>
      </p:sp>
    </p:spTree>
    <p:extLst>
      <p:ext uri="{BB962C8B-B14F-4D97-AF65-F5344CB8AC3E}">
        <p14:creationId xmlns:p14="http://schemas.microsoft.com/office/powerpoint/2010/main" val="204943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40</a:t>
            </a:fld>
            <a:endParaRPr lang="en-CA" dirty="0"/>
          </a:p>
        </p:txBody>
      </p:sp>
    </p:spTree>
    <p:extLst>
      <p:ext uri="{BB962C8B-B14F-4D97-AF65-F5344CB8AC3E}">
        <p14:creationId xmlns:p14="http://schemas.microsoft.com/office/powerpoint/2010/main" val="114007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aseline="0" dirty="0"/>
              <a:t> </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41</a:t>
            </a:fld>
            <a:endParaRPr lang="en-CA" dirty="0"/>
          </a:p>
        </p:txBody>
      </p:sp>
    </p:spTree>
    <p:extLst>
      <p:ext uri="{BB962C8B-B14F-4D97-AF65-F5344CB8AC3E}">
        <p14:creationId xmlns:p14="http://schemas.microsoft.com/office/powerpoint/2010/main" val="346009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33E5BF-1316-4597-AF7E-2E91E27BB76F}" type="slidenum">
              <a:rPr lang="en-CA" smtClean="0"/>
              <a:t>43</a:t>
            </a:fld>
            <a:endParaRPr lang="en-CA" dirty="0"/>
          </a:p>
        </p:txBody>
      </p:sp>
    </p:spTree>
    <p:extLst>
      <p:ext uri="{BB962C8B-B14F-4D97-AF65-F5344CB8AC3E}">
        <p14:creationId xmlns:p14="http://schemas.microsoft.com/office/powerpoint/2010/main" val="423634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D52380-E05A-45CF-B5D7-033D06C0DCD9}" type="slidenum">
              <a:rPr lang="en-CA" smtClean="0"/>
              <a:t>‹#›</a:t>
            </a:fld>
            <a:endParaRPr lang="en-CA"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D52380-E05A-45CF-B5D7-033D06C0DCD9}" type="slidenum">
              <a:rPr lang="en-CA" smtClean="0"/>
              <a:t>‹#›</a:t>
            </a:fld>
            <a:endParaRPr lang="en-CA"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7D52380-E05A-45CF-B5D7-033D06C0DCD9}" type="slidenum">
              <a:rPr lang="en-CA" smtClean="0"/>
              <a:t>‹#›</a:t>
            </a:fld>
            <a:endParaRPr lang="en-CA"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D52380-E05A-45CF-B5D7-033D06C0DCD9}" type="slidenum">
              <a:rPr lang="en-CA" smtClean="0"/>
              <a:t>‹#›</a:t>
            </a:fld>
            <a:endParaRPr lang="en-CA"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A37C4-E5C8-4F0E-92EB-94FD530397AD}" type="datetimeFigureOut">
              <a:rPr lang="en-CA" smtClean="0"/>
              <a:t>10/02/2017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D52380-E05A-45CF-B5D7-033D06C0DCD9}"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7A37C4-E5C8-4F0E-92EB-94FD530397AD}" type="datetimeFigureOut">
              <a:rPr lang="en-CA" smtClean="0"/>
              <a:t>10/02/2017</a:t>
            </a:fld>
            <a:endParaRPr lang="en-C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7D52380-E05A-45CF-B5D7-033D06C0DCD9}"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 TargetMode="Externa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en/classroom-school-desks-screen-1910014/"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hristophermartinphotography.com/copyright/" TargetMode="External"/><Relationship Id="rId1" Type="http://schemas.openxmlformats.org/officeDocument/2006/relationships/slideLayout" Target="../slideLayouts/slideLayout2.xml"/><Relationship Id="rId5" Type="http://schemas.openxmlformats.org/officeDocument/2006/relationships/hyperlink" Target="https://www.flickr.com/photos/57793548@N04/" TargetMode="Externa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theconversation.com/why-is-taking-photographs-banned-in-many-museums-and-historic-places-66356"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ago.net/gallery-guidelines" TargetMode="External"/><Relationship Id="rId5" Type="http://schemas.openxmlformats.org/officeDocument/2006/relationships/image" Target="../media/image21.png"/><Relationship Id="rId4" Type="http://schemas.openxmlformats.org/officeDocument/2006/relationships/hyperlink" Target="http://www.gallery.ca/en/visit/visiting-faq.php/"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en/monochrome-black-and-white-dinosaur-1378799/"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hyperallergic.com/259382/museum-sues-wikimedia-for-hosting-copyrighted-photos-of-its-public-domain-artwork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ommons.wikimedia.org/wiki/File:The_Strand_water_park.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s.wikimedia.org/wiki/File:Selfie_taking_at_Wikimania_2015_Reception_at_Museo_Soumaya.jp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commons.wikimedia.org/wiki/File:Chicago_-_Crown_Fountain_-_Millennium_Park_(2713868085).jpg" TargetMode="External"/><Relationship Id="rId3" Type="http://schemas.openxmlformats.org/officeDocument/2006/relationships/image" Target="../media/image26.jpeg"/><Relationship Id="rId7" Type="http://schemas.openxmlformats.org/officeDocument/2006/relationships/hyperlink" Target="https://commons.wikimedia.org/wiki/File:Graffiti_in_Shoreditch,_London_-_CEPT_(13804882184).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ommons.wikimedia.org/wiki/File:LOVE_sculpture_NY.JPG"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orilliapacket.com/2013/02/13/artist-weighs-in-on-exhibit-that-was-pulled-from-zephyr-art-galler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meds.queensu.ca/education/postgraduate/kingston/costs_and_housin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gif"/><Relationship Id="rId12"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000" cap="none"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Your Copyright FAQs Answered</a:t>
            </a:r>
          </a:p>
        </p:txBody>
      </p:sp>
      <p:sp>
        <p:nvSpPr>
          <p:cNvPr id="3" name="Subtitle 2"/>
          <p:cNvSpPr>
            <a:spLocks noGrp="1"/>
          </p:cNvSpPr>
          <p:nvPr>
            <p:ph type="subTitle" idx="1"/>
          </p:nvPr>
        </p:nvSpPr>
        <p:spPr>
          <a:xfrm>
            <a:off x="685800" y="3505200"/>
            <a:ext cx="7848600" cy="1752600"/>
          </a:xfrm>
        </p:spPr>
        <p:txBody>
          <a:bodyPr>
            <a:normAutofit lnSpcReduction="10000"/>
          </a:bodyPr>
          <a:lstStyle/>
          <a:p>
            <a:endParaRPr lang="en-CA" dirty="0"/>
          </a:p>
          <a:p>
            <a:endParaRPr lang="en-CA" dirty="0"/>
          </a:p>
          <a:p>
            <a:pPr algn="r"/>
            <a:r>
              <a:rPr lang="en-CA"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Mark Swartz, Copyright Specialist, Queen’s University </a:t>
            </a:r>
          </a:p>
          <a:p>
            <a:pPr algn="r"/>
            <a:r>
              <a:rPr lang="en-CA"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Michael Ciccone, Executive Director, CELA</a:t>
            </a:r>
          </a:p>
          <a:p>
            <a:pPr algn="r"/>
            <a:r>
              <a:rPr lang="en-CA"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Sam Cheng, Copyright Coordinator, Sheridan </a:t>
            </a:r>
          </a:p>
        </p:txBody>
      </p:sp>
    </p:spTree>
    <p:extLst>
      <p:ext uri="{BB962C8B-B14F-4D97-AF65-F5344CB8AC3E}">
        <p14:creationId xmlns:p14="http://schemas.microsoft.com/office/powerpoint/2010/main" val="220627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3</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found an article in one of the libraries online databases that I’d like to provide to attendees of a community workshop that I’m offering. Is this OK?</a:t>
            </a:r>
          </a:p>
        </p:txBody>
      </p:sp>
    </p:spTree>
    <p:extLst>
      <p:ext uri="{BB962C8B-B14F-4D97-AF65-F5344CB8AC3E}">
        <p14:creationId xmlns:p14="http://schemas.microsoft.com/office/powerpoint/2010/main" val="245069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What copyright exceptions would be available in this case? Fair Dealing? User-Generated content? </a:t>
            </a:r>
          </a:p>
          <a:p>
            <a:r>
              <a:rPr lang="en-CA" dirty="0"/>
              <a:t>Copyright vs. licensing agreements: some things that may be allowable under copyright may not be allowable in the agreement that the library agreed to with the vendor</a:t>
            </a:r>
          </a:p>
          <a:p>
            <a:r>
              <a:rPr lang="en-CA" dirty="0"/>
              <a:t>Is there a difference between a community workshop and a lecture that is part of a course at a college or university? They would both classify as educational use, right? </a:t>
            </a:r>
          </a:p>
          <a:p>
            <a:endParaRPr lang="en-CA" dirty="0"/>
          </a:p>
        </p:txBody>
      </p:sp>
      <p:sp>
        <p:nvSpPr>
          <p:cNvPr id="5" name="Title 1"/>
          <p:cNvSpPr>
            <a:spLocks noGrp="1"/>
          </p:cNvSpPr>
          <p:nvPr>
            <p:ph type="title"/>
          </p:nvPr>
        </p:nvSpPr>
        <p:spPr/>
        <p:txBody>
          <a:bodyPr/>
          <a:lstStyle/>
          <a:p>
            <a:r>
              <a:rPr lang="en-US" dirty="0"/>
              <a:t>Considerations</a:t>
            </a:r>
            <a:endParaRPr lang="en-CA" dirty="0"/>
          </a:p>
        </p:txBody>
      </p:sp>
    </p:spTree>
    <p:extLst>
      <p:ext uri="{BB962C8B-B14F-4D97-AF65-F5344CB8AC3E}">
        <p14:creationId xmlns:p14="http://schemas.microsoft.com/office/powerpoint/2010/main" val="110402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457200"/>
            <a:ext cx="5142074" cy="6248400"/>
          </a:xfrm>
        </p:spPr>
      </p:pic>
    </p:spTree>
    <p:extLst>
      <p:ext uri="{BB962C8B-B14F-4D97-AF65-F5344CB8AC3E}">
        <p14:creationId xmlns:p14="http://schemas.microsoft.com/office/powerpoint/2010/main" val="168250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4</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want to run a film program at my library to showcasing our digital film collection. Do I need to seek permissions to do so?</a:t>
            </a:r>
          </a:p>
        </p:txBody>
      </p:sp>
    </p:spTree>
    <p:extLst>
      <p:ext uri="{BB962C8B-B14F-4D97-AF65-F5344CB8AC3E}">
        <p14:creationId xmlns:p14="http://schemas.microsoft.com/office/powerpoint/2010/main" val="113158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1420267"/>
            <a:ext cx="8241030" cy="3046988"/>
          </a:xfrm>
          <a:prstGeom prst="rect">
            <a:avLst/>
          </a:prstGeom>
        </p:spPr>
        <p:txBody>
          <a:bodyPr wrap="square">
            <a:spAutoFit/>
          </a:bodyPr>
          <a:lstStyle/>
          <a:p>
            <a:pPr marL="285750" indent="-285750">
              <a:buFont typeface="Arial" panose="020B0604020202020204" pitchFamily="34" charset="0"/>
              <a:buChar char="•"/>
            </a:pPr>
            <a:r>
              <a:rPr lang="en-CA" sz="3200" dirty="0"/>
              <a:t>Are the films in the public domain?</a:t>
            </a:r>
          </a:p>
          <a:p>
            <a:pPr marL="285750" indent="-285750">
              <a:buFont typeface="Arial" panose="020B0604020202020204" pitchFamily="34" charset="0"/>
              <a:buChar char="•"/>
            </a:pPr>
            <a:r>
              <a:rPr lang="en-CA" sz="3200" dirty="0"/>
              <a:t>Is this a program open to the public or is being viewed it part of a school curriculum?</a:t>
            </a:r>
          </a:p>
          <a:p>
            <a:pPr marL="285750" indent="-285750">
              <a:buFont typeface="Arial" panose="020B0604020202020204" pitchFamily="34" charset="0"/>
              <a:buChar char="•"/>
            </a:pPr>
            <a:r>
              <a:rPr lang="en-CA" sz="3200" dirty="0"/>
              <a:t>Do you have the necessary licences in place to run film programs?</a:t>
            </a:r>
            <a:br>
              <a:rPr lang="en-CA" sz="3200" dirty="0"/>
            </a:br>
            <a:endParaRPr lang="en-CA" sz="3200" dirty="0"/>
          </a:p>
        </p:txBody>
      </p:sp>
    </p:spTree>
    <p:extLst>
      <p:ext uri="{BB962C8B-B14F-4D97-AF65-F5344CB8AC3E}">
        <p14:creationId xmlns:p14="http://schemas.microsoft.com/office/powerpoint/2010/main" val="105858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1420267"/>
            <a:ext cx="8241030" cy="3600986"/>
          </a:xfrm>
          <a:prstGeom prst="rect">
            <a:avLst/>
          </a:prstGeom>
        </p:spPr>
        <p:txBody>
          <a:bodyPr wrap="square">
            <a:spAutoFit/>
          </a:bodyPr>
          <a:lstStyle/>
          <a:p>
            <a:r>
              <a:rPr lang="en-CA" sz="3200" dirty="0"/>
              <a:t/>
            </a:r>
            <a:br>
              <a:rPr lang="en-CA" sz="3200" dirty="0"/>
            </a:br>
            <a:r>
              <a:rPr lang="en-CA" dirty="0"/>
              <a:t>29.5 It is not an infringement of copyright for an educational institution or a person acting under its authority to do the following acts if they are done on the premises of</a:t>
            </a:r>
          </a:p>
          <a:p>
            <a:r>
              <a:rPr lang="en-CA" dirty="0"/>
              <a:t>an educational institution for educational or training purposes and not for profit, before an audience consisting primarily of students of the educational institution,</a:t>
            </a:r>
          </a:p>
          <a:p>
            <a:r>
              <a:rPr lang="en-CA" dirty="0"/>
              <a:t>instructors acting under the authority of the educational institution or any person who is directly responsible for setting a curriculum for the educational institution:</a:t>
            </a:r>
          </a:p>
          <a:p>
            <a:endParaRPr lang="en-CA" dirty="0"/>
          </a:p>
          <a:p>
            <a:r>
              <a:rPr lang="en-CA" dirty="0"/>
              <a:t>d) the performance in public of a cinematographic work, as long as the work is not an infringing copy or the person responsible for the performance has no reasonable grounds to believe that it is an infringing copy.</a:t>
            </a:r>
          </a:p>
          <a:p>
            <a:endParaRPr lang="en-CA" sz="1600" dirty="0"/>
          </a:p>
        </p:txBody>
      </p:sp>
    </p:spTree>
    <p:extLst>
      <p:ext uri="{BB962C8B-B14F-4D97-AF65-F5344CB8AC3E}">
        <p14:creationId xmlns:p14="http://schemas.microsoft.com/office/powerpoint/2010/main" val="112925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1420267"/>
            <a:ext cx="8241030" cy="4708981"/>
          </a:xfrm>
          <a:prstGeom prst="rect">
            <a:avLst/>
          </a:prstGeom>
        </p:spPr>
        <p:txBody>
          <a:bodyPr wrap="square">
            <a:spAutoFit/>
          </a:bodyPr>
          <a:lstStyle/>
          <a:p>
            <a:r>
              <a:rPr lang="en-CA" sz="3200" dirty="0"/>
              <a:t/>
            </a:r>
            <a:br>
              <a:rPr lang="en-CA" sz="3200" dirty="0"/>
            </a:br>
            <a:r>
              <a:rPr lang="en-CA" dirty="0"/>
              <a:t>Otherwise, the copyright holder retains exclusive public performance rights</a:t>
            </a:r>
          </a:p>
          <a:p>
            <a:r>
              <a:rPr lang="en-CA" dirty="0"/>
              <a:t>PPR must be obtained</a:t>
            </a:r>
          </a:p>
          <a:p>
            <a:endParaRPr lang="en-CA" dirty="0"/>
          </a:p>
          <a:p>
            <a:r>
              <a:rPr lang="en-CA" dirty="0"/>
              <a:t>PART VII - Copyright Board and Collective Administration of Copyright</a:t>
            </a:r>
          </a:p>
          <a:p>
            <a:r>
              <a:rPr lang="en-CA" dirty="0"/>
              <a:t>“…an economic regulatory body empowered to establish, either mandatorily or at the request of an interested party, the royalties to be paid for the use of copyrighted works, when the administration of such copyright is entrusted to a collective-administration society.”</a:t>
            </a:r>
          </a:p>
          <a:p>
            <a:endParaRPr lang="en-CA" dirty="0"/>
          </a:p>
          <a:p>
            <a:r>
              <a:rPr lang="en-CA" dirty="0"/>
              <a:t>Two main collective societies offering blanket licenses for film PPR in Canada:</a:t>
            </a:r>
          </a:p>
          <a:p>
            <a:endParaRPr lang="en-CA" dirty="0"/>
          </a:p>
          <a:p>
            <a:pPr marL="285750" indent="-285750">
              <a:buFont typeface="Arial" panose="020B0604020202020204" pitchFamily="34" charset="0"/>
              <a:buChar char="•"/>
            </a:pPr>
            <a:r>
              <a:rPr lang="en-CA" dirty="0"/>
              <a:t>Audio Ciné Films: Annual fee of $725 for one branch and $325 for each additional branch</a:t>
            </a:r>
          </a:p>
          <a:p>
            <a:pPr marL="285750" indent="-285750">
              <a:buFont typeface="Arial" panose="020B0604020202020204" pitchFamily="34" charset="0"/>
              <a:buChar char="•"/>
            </a:pPr>
            <a:r>
              <a:rPr lang="en-CA" dirty="0"/>
              <a:t>Criterion Pictures: More expensive</a:t>
            </a:r>
          </a:p>
          <a:p>
            <a:endParaRPr lang="en-CA" sz="1600" dirty="0"/>
          </a:p>
        </p:txBody>
      </p:sp>
    </p:spTree>
    <p:extLst>
      <p:ext uri="{BB962C8B-B14F-4D97-AF65-F5344CB8AC3E}">
        <p14:creationId xmlns:p14="http://schemas.microsoft.com/office/powerpoint/2010/main" val="406160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5</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Our library wants to promote its music collection through a promotional video that features segments from the videos of popular songs. Is this OK?</a:t>
            </a:r>
          </a:p>
        </p:txBody>
      </p:sp>
    </p:spTree>
    <p:extLst>
      <p:ext uri="{BB962C8B-B14F-4D97-AF65-F5344CB8AC3E}">
        <p14:creationId xmlns:p14="http://schemas.microsoft.com/office/powerpoint/2010/main" val="395613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1420267"/>
            <a:ext cx="8241030" cy="3046988"/>
          </a:xfrm>
          <a:prstGeom prst="rect">
            <a:avLst/>
          </a:prstGeom>
        </p:spPr>
        <p:txBody>
          <a:bodyPr wrap="square">
            <a:spAutoFit/>
          </a:bodyPr>
          <a:lstStyle/>
          <a:p>
            <a:pPr marL="285750" indent="-285750">
              <a:buFont typeface="Arial" panose="020B0604020202020204" pitchFamily="34" charset="0"/>
              <a:buChar char="•"/>
            </a:pPr>
            <a:r>
              <a:rPr lang="en-CA" sz="3200" dirty="0"/>
              <a:t>Is the content being used for commercial purposes?</a:t>
            </a:r>
          </a:p>
          <a:p>
            <a:pPr marL="285750" indent="-285750">
              <a:buFont typeface="Arial" panose="020B0604020202020204" pitchFamily="34" charset="0"/>
              <a:buChar char="•"/>
            </a:pPr>
            <a:r>
              <a:rPr lang="en-CA" sz="3200" dirty="0"/>
              <a:t>Do you think harm will come to the copyright holder as a result of the creation of this content?</a:t>
            </a:r>
          </a:p>
          <a:p>
            <a:pPr marL="285750" indent="-285750">
              <a:buFont typeface="Arial" panose="020B0604020202020204" pitchFamily="34" charset="0"/>
              <a:buChar char="•"/>
            </a:pPr>
            <a:r>
              <a:rPr lang="en-CA" sz="3200" dirty="0"/>
              <a:t>Do you feel like your infringing copyright?</a:t>
            </a:r>
          </a:p>
        </p:txBody>
      </p:sp>
    </p:spTree>
    <p:extLst>
      <p:ext uri="{BB962C8B-B14F-4D97-AF65-F5344CB8AC3E}">
        <p14:creationId xmlns:p14="http://schemas.microsoft.com/office/powerpoint/2010/main" val="129629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0120" y="1466155"/>
            <a:ext cx="7532370" cy="3945054"/>
          </a:xfrm>
          <a:prstGeom prst="rect">
            <a:avLst/>
          </a:prstGeom>
        </p:spPr>
        <p:txBody>
          <a:bodyPr wrap="square">
            <a:spAutoFit/>
          </a:bodyPr>
          <a:lstStyle/>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Non-commercial User-generated Content</a:t>
            </a:r>
          </a:p>
          <a:p>
            <a:pPr fontAlgn="base">
              <a:lnSpc>
                <a:spcPct val="107000"/>
              </a:lnSpc>
              <a:spcAft>
                <a:spcPts val="0"/>
              </a:spcAft>
            </a:pPr>
            <a:endParaRPr lang="en-CA" b="1"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Mash-ups</a:t>
            </a:r>
          </a:p>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a:t>
            </a:r>
            <a:r>
              <a:rPr lang="en-CA" b="1" dirty="0" err="1">
                <a:solidFill>
                  <a:srgbClr val="333333"/>
                </a:solidFill>
                <a:latin typeface="Calibri" panose="020F0502020204030204" pitchFamily="34" charset="0"/>
                <a:ea typeface="Calibri" panose="020F0502020204030204" pitchFamily="34" charset="0"/>
                <a:cs typeface="Arial" panose="020B0604020202020204" pitchFamily="34" charset="0"/>
              </a:rPr>
              <a:t>Youtube</a:t>
            </a: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 Exception”</a:t>
            </a:r>
          </a:p>
          <a:p>
            <a:pPr fontAlgn="base">
              <a:lnSpc>
                <a:spcPct val="107000"/>
              </a:lnSpc>
              <a:spcAft>
                <a:spcPts val="0"/>
              </a:spcAft>
            </a:pPr>
            <a:endParaRPr lang="en-CA" b="1"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29.21 (1) It is not an infringement of copyright for </a:t>
            </a:r>
            <a:r>
              <a:rPr lang="en-CA" dirty="0">
                <a:solidFill>
                  <a:srgbClr val="FF0000"/>
                </a:solidFill>
                <a:latin typeface="Calibri" panose="020F0502020204030204" pitchFamily="34" charset="0"/>
                <a:ea typeface="Calibri" panose="020F0502020204030204" pitchFamily="34" charset="0"/>
                <a:cs typeface="Arial" panose="020B0604020202020204" pitchFamily="34" charset="0"/>
              </a:rPr>
              <a:t>an individual </a:t>
            </a: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to use an existing work or other subject-matter or copy of one, which has been published or otherwise made available to the public, in the creation of a new work or other subject-matter in which copyright subsists and for the individual — or, with the individual’s authorization, a member of their household — to use the new work or other subject-matter or to authorize an intermediary to disseminate it, if </a:t>
            </a:r>
          </a:p>
          <a:p>
            <a:pPr fontAlgn="base">
              <a:lnSpc>
                <a:spcPct val="107000"/>
              </a:lnSpc>
              <a:spcAft>
                <a:spcPts val="0"/>
              </a:spcAft>
            </a:pPr>
            <a:endParaRPr lang="en-CA" b="1" dirty="0">
              <a:solidFill>
                <a:srgbClr val="333333"/>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120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AGENDA</a:t>
            </a:r>
          </a:p>
        </p:txBody>
      </p:sp>
      <p:sp>
        <p:nvSpPr>
          <p:cNvPr id="3" name="Content Placeholder 2"/>
          <p:cNvSpPr>
            <a:spLocks noGrp="1"/>
          </p:cNvSpPr>
          <p:nvPr>
            <p:ph idx="1"/>
          </p:nvPr>
        </p:nvSpPr>
        <p:spPr/>
        <p:txBody>
          <a:bodyPr>
            <a:norm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Questions that were common, but were answers where not always easy to find on Copyright webpages or in books</a:t>
            </a:r>
          </a:p>
          <a:p>
            <a:endParaRPr lang="en-CA" sz="8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Share anecdotes and our approaches </a:t>
            </a:r>
          </a:p>
          <a:p>
            <a:endParaRPr lang="en-CA" sz="8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We will also leave a time at the end for questions and discussion </a:t>
            </a:r>
          </a:p>
        </p:txBody>
      </p:sp>
    </p:spTree>
    <p:extLst>
      <p:ext uri="{BB962C8B-B14F-4D97-AF65-F5344CB8AC3E}">
        <p14:creationId xmlns:p14="http://schemas.microsoft.com/office/powerpoint/2010/main" val="3972645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1428750"/>
            <a:ext cx="8241030" cy="3323987"/>
          </a:xfrm>
          <a:prstGeom prst="rect">
            <a:avLst/>
          </a:prstGeom>
        </p:spPr>
        <p:txBody>
          <a:bodyPr wrap="square">
            <a:spAutoFit/>
          </a:bodyPr>
          <a:lstStyle/>
          <a:p>
            <a:pPr algn="ctr"/>
            <a:r>
              <a:rPr lang="en-CA" dirty="0"/>
              <a:t/>
            </a:r>
            <a:br>
              <a:rPr lang="en-CA" dirty="0"/>
            </a:br>
            <a:r>
              <a:rPr lang="en-CA" sz="3200" b="1" dirty="0"/>
              <a:t>Unfortunately, the exception does not apply to libraries without permissions</a:t>
            </a:r>
          </a:p>
          <a:p>
            <a:pPr algn="ctr"/>
            <a:endParaRPr lang="en-CA" sz="3200" b="1" dirty="0"/>
          </a:p>
          <a:p>
            <a:pPr algn="ctr"/>
            <a:r>
              <a:rPr lang="en-CA" sz="9600" b="1" dirty="0">
                <a:sym typeface="Wingdings" panose="05000000000000000000" pitchFamily="2" charset="2"/>
              </a:rPr>
              <a:t></a:t>
            </a:r>
            <a:endParaRPr lang="en-CA" sz="9600" dirty="0"/>
          </a:p>
        </p:txBody>
      </p:sp>
    </p:spTree>
    <p:extLst>
      <p:ext uri="{BB962C8B-B14F-4D97-AF65-F5344CB8AC3E}">
        <p14:creationId xmlns:p14="http://schemas.microsoft.com/office/powerpoint/2010/main" val="29222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6</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I’m hearing a lot about the Marrakesh Treaty and its potential to increase the number of accessible books available. How will it help?</a:t>
            </a:r>
          </a:p>
        </p:txBody>
      </p:sp>
    </p:spTree>
    <p:extLst>
      <p:ext uri="{BB962C8B-B14F-4D97-AF65-F5344CB8AC3E}">
        <p14:creationId xmlns:p14="http://schemas.microsoft.com/office/powerpoint/2010/main" val="377978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1420267"/>
            <a:ext cx="8241030" cy="3539430"/>
          </a:xfrm>
          <a:prstGeom prst="rect">
            <a:avLst/>
          </a:prstGeom>
        </p:spPr>
        <p:txBody>
          <a:bodyPr wrap="square">
            <a:spAutoFit/>
          </a:bodyPr>
          <a:lstStyle/>
          <a:p>
            <a:pPr marL="742950" lvl="1" indent="-285750">
              <a:buFont typeface="Arial" panose="020B0604020202020204" pitchFamily="34" charset="0"/>
              <a:buChar char="•"/>
            </a:pPr>
            <a:r>
              <a:rPr lang="en-CA" sz="3200" dirty="0"/>
              <a:t>Is the title published in Canada?</a:t>
            </a:r>
          </a:p>
          <a:p>
            <a:pPr marL="742950" lvl="1" indent="-285750">
              <a:buFont typeface="Arial" panose="020B0604020202020204" pitchFamily="34" charset="0"/>
              <a:buChar char="•"/>
            </a:pPr>
            <a:r>
              <a:rPr lang="en-CA" sz="3200" dirty="0"/>
              <a:t>Do you have the ability to create your own accessible version (OCD Scanner, in-house expertise, etc.)?</a:t>
            </a:r>
          </a:p>
          <a:p>
            <a:pPr marL="742950" lvl="1" indent="-285750">
              <a:buFont typeface="Arial" panose="020B0604020202020204" pitchFamily="34" charset="0"/>
              <a:buChar char="•"/>
            </a:pPr>
            <a:r>
              <a:rPr lang="en-CA" sz="3200" dirty="0"/>
              <a:t>Are you subscribing to a service at a provincial or national level that provides this service?</a:t>
            </a:r>
          </a:p>
        </p:txBody>
      </p:sp>
    </p:spTree>
    <p:extLst>
      <p:ext uri="{BB962C8B-B14F-4D97-AF65-F5344CB8AC3E}">
        <p14:creationId xmlns:p14="http://schemas.microsoft.com/office/powerpoint/2010/main" val="64342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17497"/>
            <a:ext cx="8241030" cy="830997"/>
          </a:xfrm>
          <a:prstGeom prst="rect">
            <a:avLst/>
          </a:prstGeom>
        </p:spPr>
        <p:txBody>
          <a:bodyPr wrap="square">
            <a:spAutoFit/>
          </a:bodyPr>
          <a:lstStyle/>
          <a:p>
            <a:r>
              <a:rPr lang="en-CA" sz="3200" dirty="0"/>
              <a:t/>
            </a:r>
            <a:br>
              <a:rPr lang="en-CA" sz="3200" dirty="0"/>
            </a:br>
            <a:endParaRPr lang="en-CA" sz="1600" dirty="0"/>
          </a:p>
        </p:txBody>
      </p:sp>
      <p:sp>
        <p:nvSpPr>
          <p:cNvPr id="3" name="Rectangle 2"/>
          <p:cNvSpPr/>
          <p:nvPr/>
        </p:nvSpPr>
        <p:spPr>
          <a:xfrm>
            <a:off x="960120" y="1466155"/>
            <a:ext cx="7532370" cy="3332964"/>
          </a:xfrm>
          <a:prstGeom prst="rect">
            <a:avLst/>
          </a:prstGeom>
        </p:spPr>
        <p:txBody>
          <a:bodyPr wrap="square">
            <a:spAutoFit/>
          </a:bodyPr>
          <a:lstStyle/>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Marrakesh Treaty</a:t>
            </a:r>
          </a:p>
          <a:p>
            <a:pPr fontAlgn="base">
              <a:lnSpc>
                <a:spcPct val="107000"/>
              </a:lnSpc>
              <a:spcAft>
                <a:spcPts val="0"/>
              </a:spcAft>
            </a:pPr>
            <a:endParaRPr lang="en-CA"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Officially named the Marrakesh Treaty to Facilitate Access to Published Works for Persons Who Are Blind, Visually Impaired or Otherwise Print Disabled, it is administered by the World Intellectual Property Organization (WIPO) of the United Nations. It requires any country that ratifies the Treaty to ensure its copyright laws allow:</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Symbol" panose="05050102010706020507" pitchFamily="18" charset="2"/>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the making of accessible format copies;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Symbol" panose="05050102010706020507" pitchFamily="18" charset="2"/>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the domestic distribution of accessible format copies;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Font typeface="Symbol" panose="05050102010706020507" pitchFamily="18" charset="2"/>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the export of accessible format copies; and the import of accessible format copies.</a:t>
            </a:r>
            <a:endParaRPr lang="en-CA" dirty="0"/>
          </a:p>
        </p:txBody>
      </p:sp>
    </p:spTree>
    <p:extLst>
      <p:ext uri="{BB962C8B-B14F-4D97-AF65-F5344CB8AC3E}">
        <p14:creationId xmlns:p14="http://schemas.microsoft.com/office/powerpoint/2010/main" val="392400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17497"/>
            <a:ext cx="824103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black"/>
                </a:solidFill>
                <a:effectLst/>
                <a:uLnTx/>
                <a:uFillTx/>
                <a:latin typeface="Candara"/>
                <a:ea typeface="+mn-ea"/>
                <a:cs typeface="+mn-cs"/>
              </a:rPr>
              <a:t/>
            </a:r>
            <a:br>
              <a:rPr kumimoji="0" lang="en-CA" sz="3200" b="0" i="0" u="none" strike="noStrike" kern="1200" cap="none" spc="0" normalizeH="0" baseline="0" noProof="0" dirty="0">
                <a:ln>
                  <a:noFill/>
                </a:ln>
                <a:solidFill>
                  <a:prstClr val="black"/>
                </a:solidFill>
                <a:effectLst/>
                <a:uLnTx/>
                <a:uFillTx/>
                <a:latin typeface="Candara"/>
                <a:ea typeface="+mn-ea"/>
                <a:cs typeface="+mn-cs"/>
              </a:rPr>
            </a:br>
            <a:endParaRPr kumimoji="0" lang="en-CA" sz="1600" b="0" i="0" u="none" strike="noStrike" kern="1200" cap="none" spc="0" normalizeH="0" baseline="0" noProof="0" dirty="0">
              <a:ln>
                <a:noFill/>
              </a:ln>
              <a:solidFill>
                <a:prstClr val="black"/>
              </a:solidFill>
              <a:effectLst/>
              <a:uLnTx/>
              <a:uFillTx/>
              <a:latin typeface="Candara"/>
              <a:ea typeface="+mn-ea"/>
              <a:cs typeface="+mn-cs"/>
            </a:endParaRPr>
          </a:p>
        </p:txBody>
      </p:sp>
      <p:sp>
        <p:nvSpPr>
          <p:cNvPr id="3" name="Rectangle 2"/>
          <p:cNvSpPr/>
          <p:nvPr/>
        </p:nvSpPr>
        <p:spPr>
          <a:xfrm>
            <a:off x="960120" y="1466155"/>
            <a:ext cx="7532370" cy="3332964"/>
          </a:xfrm>
          <a:prstGeom prst="rect">
            <a:avLst/>
          </a:prstGeom>
        </p:spPr>
        <p:txBody>
          <a:bodyPr vert="horz" lIns="0" tIns="45720" rIns="0" bIns="45720" rtlCol="0">
            <a:normAutofit lnSpcReduction="10000"/>
          </a:bodyPr>
          <a:lstStyle/>
          <a:p>
            <a:pPr marL="0" marR="0" lvl="0" indent="0" algn="l" defTabSz="914400" rtl="0" eaLnBrk="1" fontAlgn="auto" latinLnBrk="0" hangingPunct="1">
              <a:lnSpc>
                <a:spcPct val="90000"/>
              </a:lnSpc>
              <a:spcBef>
                <a:spcPts val="1200"/>
              </a:spcBef>
              <a:spcAft>
                <a:spcPts val="200"/>
              </a:spcAft>
              <a:buClr>
                <a:srgbClr val="2DA2BF"/>
              </a:buClr>
              <a:buSzPct val="100000"/>
              <a:buFontTx/>
              <a:buNone/>
              <a:tabLst/>
              <a:defRPr/>
            </a:pPr>
            <a:r>
              <a:rPr kumimoji="0" lang="en-CA" sz="20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Marrakesh Treaty</a:t>
            </a:r>
          </a:p>
          <a:p>
            <a:pPr marL="342900" marR="0" lvl="0" indent="-342900" algn="l" defTabSz="914400" rtl="0" eaLnBrk="1" fontAlgn="auto" latinLnBrk="0" hangingPunct="1">
              <a:lnSpc>
                <a:spcPct val="90000"/>
              </a:lnSpc>
              <a:spcBef>
                <a:spcPts val="1200"/>
              </a:spcBef>
              <a:spcAft>
                <a:spcPts val="200"/>
              </a:spcAft>
              <a:buClr>
                <a:srgbClr val="2DA2BF"/>
              </a:buClr>
              <a:buSzPct val="100000"/>
              <a:buFont typeface="Arial" panose="020B0604020202020204" pitchFamily="34" charset="0"/>
              <a:buChar char="•"/>
              <a:tabLst/>
              <a:defRPr/>
            </a:pPr>
            <a:r>
              <a:rPr kumimoji="0" lang="en-CA" sz="20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Designed to break the chains of copyright clearance that have hampered cross border exchange of accessible titles</a:t>
            </a:r>
          </a:p>
          <a:p>
            <a:pPr marL="342900" marR="0" lvl="0" indent="-342900" algn="l" defTabSz="914400" rtl="0" eaLnBrk="1" fontAlgn="auto" latinLnBrk="0" hangingPunct="1">
              <a:lnSpc>
                <a:spcPct val="90000"/>
              </a:lnSpc>
              <a:spcBef>
                <a:spcPts val="1200"/>
              </a:spcBef>
              <a:spcAft>
                <a:spcPts val="200"/>
              </a:spcAft>
              <a:buClr>
                <a:srgbClr val="2DA2BF"/>
              </a:buClr>
              <a:buSzPct val="100000"/>
              <a:buFont typeface="Arial" panose="020B0604020202020204" pitchFamily="34" charset="0"/>
              <a:buChar char="•"/>
              <a:tabLst/>
              <a:defRPr/>
            </a:pPr>
            <a:r>
              <a:rPr kumimoji="0" lang="en-CA" sz="20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Ideally, if the title is published outside of Canada and has been produced in an accessible format by a country that has ratified the treaty, the title can be retrieved.</a:t>
            </a:r>
          </a:p>
          <a:p>
            <a:pPr marL="342900" marR="0" lvl="0" indent="-342900" algn="l" defTabSz="914400" rtl="0" eaLnBrk="1" fontAlgn="auto" latinLnBrk="0" hangingPunct="1">
              <a:lnSpc>
                <a:spcPct val="90000"/>
              </a:lnSpc>
              <a:spcBef>
                <a:spcPts val="1200"/>
              </a:spcBef>
              <a:spcAft>
                <a:spcPts val="200"/>
              </a:spcAft>
              <a:buClr>
                <a:srgbClr val="2DA2BF"/>
              </a:buClr>
              <a:buSzPct val="100000"/>
              <a:buFont typeface="Arial" panose="020B0604020202020204" pitchFamily="34" charset="0"/>
              <a:buChar char="•"/>
              <a:tabLst/>
              <a:defRPr/>
            </a:pPr>
            <a:r>
              <a:rPr kumimoji="0" lang="en-CA" sz="20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Ideally, if the title is published internationally (e.g. best sellers) and an organization in a country that ratified the treaty has already produced it, the title can be retrieved.</a:t>
            </a:r>
          </a:p>
          <a:p>
            <a:pPr marL="342900" marR="0" lvl="0" indent="-342900" algn="l" defTabSz="914400" rtl="0" eaLnBrk="1" fontAlgn="auto" latinLnBrk="0" hangingPunct="1">
              <a:lnSpc>
                <a:spcPct val="90000"/>
              </a:lnSpc>
              <a:spcBef>
                <a:spcPts val="1200"/>
              </a:spcBef>
              <a:spcAft>
                <a:spcPts val="200"/>
              </a:spcAft>
              <a:buClr>
                <a:srgbClr val="2DA2BF"/>
              </a:buClr>
              <a:buSzPct val="100000"/>
              <a:buFont typeface="Arial" panose="020B0604020202020204" pitchFamily="34" charset="0"/>
              <a:buChar char="•"/>
              <a:tabLst/>
              <a:defRPr/>
            </a:pPr>
            <a:r>
              <a:rPr kumimoji="0" lang="en-CA" sz="2000" b="0" i="0" u="none" strike="noStrike" kern="1200" cap="none" spc="0" normalizeH="0" baseline="0" noProof="0" dirty="0">
                <a:ln>
                  <a:noFill/>
                </a:ln>
                <a:solidFill>
                  <a:prstClr val="black">
                    <a:lumMod val="75000"/>
                    <a:lumOff val="25000"/>
                  </a:prstClr>
                </a:solidFill>
                <a:effectLst/>
                <a:uLnTx/>
                <a:uFillTx/>
                <a:latin typeface="Candara"/>
                <a:ea typeface="+mn-ea"/>
                <a:cs typeface="+mn-cs"/>
              </a:rPr>
              <a:t>If it is published in Canada only, Marrakesh does not apply.</a:t>
            </a:r>
          </a:p>
          <a:p>
            <a:pPr marL="91440" marR="0" lvl="0" indent="-91440" algn="l" defTabSz="914400" rtl="0" eaLnBrk="1" fontAlgn="auto" latinLnBrk="0" hangingPunct="1">
              <a:lnSpc>
                <a:spcPct val="90000"/>
              </a:lnSpc>
              <a:spcBef>
                <a:spcPts val="1200"/>
              </a:spcBef>
              <a:spcAft>
                <a:spcPts val="200"/>
              </a:spcAft>
              <a:buClr>
                <a:srgbClr val="2DA2BF"/>
              </a:buClr>
              <a:buSzPct val="100000"/>
              <a:buFont typeface="Arial" panose="020B0604020202020204" pitchFamily="34" charset="0"/>
              <a:buChar char="•"/>
              <a:tabLst/>
              <a:defRPr/>
            </a:pPr>
            <a:endParaRPr kumimoji="0" lang="en-CA" sz="2000" b="0" i="0" u="none" strike="noStrike" kern="1200" cap="none" spc="0" normalizeH="0" baseline="0" noProof="0" dirty="0">
              <a:ln>
                <a:noFill/>
              </a:ln>
              <a:solidFill>
                <a:prstClr val="black">
                  <a:lumMod val="75000"/>
                  <a:lumOff val="25000"/>
                </a:prstClr>
              </a:solidFill>
              <a:effectLst/>
              <a:uLnTx/>
              <a:uFillTx/>
              <a:latin typeface="Candara"/>
              <a:ea typeface="+mn-ea"/>
              <a:cs typeface="+mn-cs"/>
            </a:endParaRPr>
          </a:p>
        </p:txBody>
      </p:sp>
    </p:spTree>
    <p:extLst>
      <p:ext uri="{BB962C8B-B14F-4D97-AF65-F5344CB8AC3E}">
        <p14:creationId xmlns:p14="http://schemas.microsoft.com/office/powerpoint/2010/main" val="64950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930" y="803047"/>
            <a:ext cx="8241030" cy="2492990"/>
          </a:xfrm>
          <a:prstGeom prst="rect">
            <a:avLst/>
          </a:prstGeom>
        </p:spPr>
        <p:txBody>
          <a:bodyPr wrap="square">
            <a:spAutoFit/>
          </a:bodyPr>
          <a:lstStyle/>
          <a:p>
            <a:r>
              <a:rPr lang="en-CA" sz="3200" dirty="0"/>
              <a:t/>
            </a:r>
            <a:br>
              <a:rPr lang="en-CA" sz="3200" dirty="0"/>
            </a:br>
            <a:r>
              <a:rPr lang="en-CA" dirty="0"/>
              <a:t>32 (1) It is not an infringement of copyright for a person with a perceptual disability, </a:t>
            </a:r>
            <a:r>
              <a:rPr lang="en-CA" b="1" dirty="0">
                <a:solidFill>
                  <a:srgbClr val="FF0000"/>
                </a:solidFill>
              </a:rPr>
              <a:t>for a person acting at the request of such a person or for a non-profit organization acting for the benefit of such a person </a:t>
            </a:r>
            <a:r>
              <a:rPr lang="en-CA" dirty="0"/>
              <a:t>to</a:t>
            </a:r>
          </a:p>
          <a:p>
            <a:pPr marL="342900" indent="-342900">
              <a:buAutoNum type="alphaLcParenBoth"/>
            </a:pPr>
            <a:r>
              <a:rPr lang="en-CA" dirty="0"/>
              <a:t>reproduce a literary, musical, artistic or dramatic work, other than a cinematographic work, in a format specially designed for persons with a perceptual disability;</a:t>
            </a:r>
          </a:p>
          <a:p>
            <a:endParaRPr lang="en-CA" sz="1600" dirty="0"/>
          </a:p>
        </p:txBody>
      </p:sp>
      <p:sp>
        <p:nvSpPr>
          <p:cNvPr id="3" name="Rectangle 2"/>
          <p:cNvSpPr/>
          <p:nvPr/>
        </p:nvSpPr>
        <p:spPr>
          <a:xfrm>
            <a:off x="426720" y="3172867"/>
            <a:ext cx="8241030" cy="2554545"/>
          </a:xfrm>
          <a:prstGeom prst="rect">
            <a:avLst/>
          </a:prstGeom>
        </p:spPr>
        <p:txBody>
          <a:bodyPr wrap="square">
            <a:spAutoFit/>
          </a:bodyPr>
          <a:lstStyle/>
          <a:p>
            <a:r>
              <a:rPr lang="en-CA" sz="3200" dirty="0"/>
              <a:t/>
            </a:r>
            <a:br>
              <a:rPr lang="en-CA" sz="3200" dirty="0"/>
            </a:br>
            <a:r>
              <a:rPr lang="en-CA" sz="3200" dirty="0"/>
              <a:t>Most Libraries do not have the ability to produce an accessible version of a book. That is why organizations like the Centre for Equitable Library Access exist.</a:t>
            </a:r>
            <a:endParaRPr lang="en-CA" sz="1600" dirty="0"/>
          </a:p>
        </p:txBody>
      </p:sp>
    </p:spTree>
    <p:extLst>
      <p:ext uri="{BB962C8B-B14F-4D97-AF65-F5344CB8AC3E}">
        <p14:creationId xmlns:p14="http://schemas.microsoft.com/office/powerpoint/2010/main" val="153023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7</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Our library is beginning to digitize photographs from our collection and post them to our web site. What steps should we take to assure we are respecting Copyright?</a:t>
            </a:r>
          </a:p>
        </p:txBody>
      </p:sp>
    </p:spTree>
    <p:extLst>
      <p:ext uri="{BB962C8B-B14F-4D97-AF65-F5344CB8AC3E}">
        <p14:creationId xmlns:p14="http://schemas.microsoft.com/office/powerpoint/2010/main" val="140942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1420267"/>
            <a:ext cx="8241030" cy="2554545"/>
          </a:xfrm>
          <a:prstGeom prst="rect">
            <a:avLst/>
          </a:prstGeom>
        </p:spPr>
        <p:txBody>
          <a:bodyPr wrap="square">
            <a:spAutoFit/>
          </a:bodyPr>
          <a:lstStyle/>
          <a:p>
            <a:pPr marL="742950" lvl="1" indent="-285750">
              <a:buFont typeface="Arial" panose="020B0604020202020204" pitchFamily="34" charset="0"/>
              <a:buChar char="•"/>
            </a:pPr>
            <a:r>
              <a:rPr lang="en-CA" sz="3200" dirty="0"/>
              <a:t>Have you done a thorough check to identify who owns the rights to the material?</a:t>
            </a:r>
          </a:p>
          <a:p>
            <a:pPr marL="742950" lvl="1" indent="-285750">
              <a:buFont typeface="Arial" panose="020B0604020202020204" pitchFamily="34" charset="0"/>
              <a:buChar char="•"/>
            </a:pPr>
            <a:r>
              <a:rPr lang="en-CA" sz="3200" dirty="0"/>
              <a:t>Have you discussed possible implications with proper administrative staff?</a:t>
            </a:r>
          </a:p>
        </p:txBody>
      </p:sp>
    </p:spTree>
    <p:extLst>
      <p:ext uri="{BB962C8B-B14F-4D97-AF65-F5344CB8AC3E}">
        <p14:creationId xmlns:p14="http://schemas.microsoft.com/office/powerpoint/2010/main" val="297578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17497"/>
            <a:ext cx="8241030" cy="830997"/>
          </a:xfrm>
          <a:prstGeom prst="rect">
            <a:avLst/>
          </a:prstGeom>
        </p:spPr>
        <p:txBody>
          <a:bodyPr wrap="square">
            <a:spAutoFit/>
          </a:bodyPr>
          <a:lstStyle/>
          <a:p>
            <a:r>
              <a:rPr lang="en-CA" sz="3200" dirty="0"/>
              <a:t/>
            </a:r>
            <a:br>
              <a:rPr lang="en-CA" sz="3200" dirty="0"/>
            </a:br>
            <a:endParaRPr lang="en-CA" sz="1600" dirty="0"/>
          </a:p>
        </p:txBody>
      </p:sp>
      <p:sp>
        <p:nvSpPr>
          <p:cNvPr id="3" name="Rectangle 2"/>
          <p:cNvSpPr/>
          <p:nvPr/>
        </p:nvSpPr>
        <p:spPr>
          <a:xfrm>
            <a:off x="960120" y="1466155"/>
            <a:ext cx="7532370" cy="2166875"/>
          </a:xfrm>
          <a:prstGeom prst="rect">
            <a:avLst/>
          </a:prstGeom>
        </p:spPr>
        <p:txBody>
          <a:bodyPr wrap="square">
            <a:spAutoFit/>
          </a:bodyPr>
          <a:lstStyle/>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If you are certain you are the rights holder:</a:t>
            </a:r>
          </a:p>
          <a:p>
            <a:pPr fontAlgn="base">
              <a:lnSpc>
                <a:spcPct val="107000"/>
              </a:lnSpc>
              <a:spcAft>
                <a:spcPts val="0"/>
              </a:spcAft>
            </a:pPr>
            <a:endParaRPr lang="en-CA" b="1"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Creative Commons</a:t>
            </a:r>
          </a:p>
          <a:p>
            <a:pPr fontAlgn="base">
              <a:lnSpc>
                <a:spcPct val="107000"/>
              </a:lnSpc>
              <a:spcAft>
                <a:spcPts val="0"/>
              </a:spcAft>
            </a:pPr>
            <a:endParaRPr lang="en-CA"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“Creative Commons provides free, easy-to-use copyright licenses to make a simple and standardized way to give the public permission to share and use your creative work–on conditions of your choice.”</a:t>
            </a:r>
          </a:p>
        </p:txBody>
      </p:sp>
    </p:spTree>
    <p:extLst>
      <p:ext uri="{BB962C8B-B14F-4D97-AF65-F5344CB8AC3E}">
        <p14:creationId xmlns:p14="http://schemas.microsoft.com/office/powerpoint/2010/main" val="94237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696200" cy="3774110"/>
          </a:xfrm>
          <a:prstGeom prst="rect">
            <a:avLst/>
          </a:prstGeom>
        </p:spPr>
        <p:txBody>
          <a:bodyPr wrap="square">
            <a:spAutoFit/>
          </a:bodyPr>
          <a:lstStyle/>
          <a:p>
            <a:pPr>
              <a:lnSpc>
                <a:spcPct val="107000"/>
              </a:lnSpc>
              <a:spcAft>
                <a:spcPts val="80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Adaptations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Yes: </a:t>
            </a:r>
            <a:r>
              <a:rPr lang="en-US" dirty="0">
                <a:latin typeface="Calibri" panose="020F0502020204030204" pitchFamily="34" charset="0"/>
                <a:ea typeface="Calibri" panose="020F0502020204030204" pitchFamily="34" charset="0"/>
                <a:cs typeface="Times New Roman" panose="02020603050405020304" pitchFamily="18" charset="0"/>
              </a:rPr>
              <a:t>permit others to copy, distribute, display, and perform the work, as well as make and distribute derivative works based on it.</a:t>
            </a:r>
            <a:endParaRPr lang="en-C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No:</a:t>
            </a:r>
            <a:r>
              <a:rPr lang="en-US" dirty="0">
                <a:latin typeface="Calibri" panose="020F0502020204030204" pitchFamily="34" charset="0"/>
                <a:ea typeface="Calibri" panose="020F0502020204030204" pitchFamily="34" charset="0"/>
                <a:cs typeface="Times New Roman" panose="02020603050405020304" pitchFamily="18" charset="0"/>
              </a:rPr>
              <a:t> permit others to create and distribute derivative works, but only under the same or a compatible license.</a:t>
            </a:r>
            <a:endParaRPr lang="en-C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Shares Alike: </a:t>
            </a:r>
            <a:r>
              <a:rPr lang="en-US" dirty="0">
                <a:latin typeface="Calibri" panose="020F0502020204030204" pitchFamily="34" charset="0"/>
                <a:ea typeface="Calibri" panose="020F0502020204030204" pitchFamily="34" charset="0"/>
                <a:cs typeface="Times New Roman" panose="02020603050405020304" pitchFamily="18" charset="0"/>
              </a:rPr>
              <a:t>Yes, as long as others share alike</a:t>
            </a:r>
          </a:p>
          <a:p>
            <a:pPr>
              <a:lnSpc>
                <a:spcPct val="107000"/>
              </a:lnSpc>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Commercial Use</a:t>
            </a:r>
          </a:p>
          <a:p>
            <a:pPr>
              <a:lnSpc>
                <a:spcPct val="107000"/>
              </a:lnSpc>
              <a:spcAft>
                <a:spcPts val="800"/>
              </a:spcAft>
            </a:pPr>
            <a:r>
              <a:rPr lang="en-CA" b="1" dirty="0">
                <a:latin typeface="Calibri" panose="020F0502020204030204" pitchFamily="34" charset="0"/>
                <a:ea typeface="Calibri" panose="020F0502020204030204" pitchFamily="34" charset="0"/>
                <a:cs typeface="Times New Roman" panose="02020603050405020304" pitchFamily="18" charset="0"/>
              </a:rPr>
              <a:t>Yes: </a:t>
            </a:r>
            <a:r>
              <a:rPr lang="en-CA" dirty="0">
                <a:latin typeface="Calibri" panose="020F0502020204030204" pitchFamily="34" charset="0"/>
                <a:ea typeface="Calibri" panose="020F0502020204030204" pitchFamily="34" charset="0"/>
                <a:cs typeface="Times New Roman" panose="02020603050405020304" pitchFamily="18" charset="0"/>
              </a:rPr>
              <a:t>permit for commercial purposes.</a:t>
            </a:r>
          </a:p>
          <a:p>
            <a:pPr>
              <a:lnSpc>
                <a:spcPct val="107000"/>
              </a:lnSpc>
              <a:spcAft>
                <a:spcPts val="800"/>
              </a:spcAft>
            </a:pPr>
            <a:r>
              <a:rPr lang="en-CA" b="1" dirty="0">
                <a:latin typeface="Calibri" panose="020F0502020204030204" pitchFamily="34" charset="0"/>
                <a:ea typeface="Calibri" panose="020F0502020204030204" pitchFamily="34" charset="0"/>
                <a:cs typeface="Times New Roman" panose="02020603050405020304" pitchFamily="18" charset="0"/>
              </a:rPr>
              <a:t>No: </a:t>
            </a:r>
            <a:r>
              <a:rPr lang="en-CA" dirty="0">
                <a:latin typeface="Calibri" panose="020F0502020204030204" pitchFamily="34" charset="0"/>
                <a:ea typeface="Calibri" panose="020F0502020204030204" pitchFamily="34" charset="0"/>
                <a:cs typeface="Times New Roman" panose="02020603050405020304" pitchFamily="18" charset="0"/>
              </a:rPr>
              <a:t>Permit for non-commercial purposes only.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54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1</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want to use an "out-of-print“ book as a textbook for my course. The campus bookstore cannot order a copy.  Can I make a digital copy and provide it to my students</a:t>
            </a:r>
            <a:r>
              <a:rPr lang="en-CA" sz="2800" dirty="0"/>
              <a:t>?</a:t>
            </a:r>
            <a:endPar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7004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17497"/>
            <a:ext cx="8241030" cy="830997"/>
          </a:xfrm>
          <a:prstGeom prst="rect">
            <a:avLst/>
          </a:prstGeom>
        </p:spPr>
        <p:txBody>
          <a:bodyPr wrap="square">
            <a:spAutoFit/>
          </a:bodyPr>
          <a:lstStyle/>
          <a:p>
            <a:r>
              <a:rPr lang="en-CA" sz="3200" dirty="0"/>
              <a:t/>
            </a:r>
            <a:br>
              <a:rPr lang="en-CA" sz="3200" dirty="0"/>
            </a:br>
            <a:endParaRPr lang="en-CA" sz="1600" dirty="0"/>
          </a:p>
        </p:txBody>
      </p:sp>
      <p:sp>
        <p:nvSpPr>
          <p:cNvPr id="3" name="Rectangle 2"/>
          <p:cNvSpPr/>
          <p:nvPr/>
        </p:nvSpPr>
        <p:spPr>
          <a:xfrm>
            <a:off x="1040130" y="1466155"/>
            <a:ext cx="7532370" cy="3945054"/>
          </a:xfrm>
          <a:prstGeom prst="rect">
            <a:avLst/>
          </a:prstGeom>
        </p:spPr>
        <p:txBody>
          <a:bodyPr wrap="square">
            <a:spAutoFit/>
          </a:bodyPr>
          <a:lstStyle/>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Considerations in CC licensing</a:t>
            </a:r>
          </a:p>
          <a:p>
            <a:pPr marL="285750" indent="-285750" fontAlgn="base">
              <a:lnSpc>
                <a:spcPct val="107000"/>
              </a:lnSpc>
              <a:spcAft>
                <a:spcPts val="0"/>
              </a:spcAft>
              <a:buFont typeface="Arial" panose="020B0604020202020204" pitchFamily="34" charset="0"/>
              <a:buChar char="•"/>
            </a:pPr>
            <a:endParaRPr lang="en-CA"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Irrevocability</a:t>
            </a: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Type of material</a:t>
            </a: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Specify precisely what it is you are licensing</a:t>
            </a: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Nature and adequacy of rights</a:t>
            </a:r>
          </a:p>
          <a:p>
            <a:pPr marL="742950" lvl="1" indent="-285750" fontAlgn="base">
              <a:lnSpc>
                <a:spcPct val="107000"/>
              </a:lnSpc>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Clear rights needed to use the material</a:t>
            </a:r>
          </a:p>
          <a:p>
            <a:pPr marL="742950" lvl="1" indent="-285750" fontAlgn="base">
              <a:lnSpc>
                <a:spcPct val="107000"/>
              </a:lnSpc>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Indicate rights not covered by the license</a:t>
            </a: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Type of license</a:t>
            </a:r>
          </a:p>
          <a:p>
            <a:pPr marL="742950" lvl="1" indent="-285750" fontAlgn="base">
              <a:lnSpc>
                <a:spcPct val="107000"/>
              </a:lnSpc>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Think about how you want the material to be used.</a:t>
            </a:r>
          </a:p>
          <a:p>
            <a:pPr marL="742950" lvl="1" indent="-285750" fontAlgn="base">
              <a:lnSpc>
                <a:spcPct val="107000"/>
              </a:lnSpc>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Consider what you hope to achieve by sharing your apply</a:t>
            </a: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Think about any obligations you have</a:t>
            </a:r>
          </a:p>
          <a:p>
            <a:pPr marL="285750" indent="-285750" fontAlgn="base">
              <a:lnSpc>
                <a:spcPct val="107000"/>
              </a:lnSpc>
              <a:spcAft>
                <a:spcPts val="0"/>
              </a:spcAft>
              <a:buFont typeface="Arial" panose="020B0604020202020204" pitchFamily="34" charset="0"/>
              <a:buChar char="•"/>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Additional provisions and permissions and special preferences</a:t>
            </a:r>
          </a:p>
        </p:txBody>
      </p:sp>
    </p:spTree>
    <p:extLst>
      <p:ext uri="{BB962C8B-B14F-4D97-AF65-F5344CB8AC3E}">
        <p14:creationId xmlns:p14="http://schemas.microsoft.com/office/powerpoint/2010/main" val="697336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117497"/>
            <a:ext cx="8241030" cy="830997"/>
          </a:xfrm>
          <a:prstGeom prst="rect">
            <a:avLst/>
          </a:prstGeom>
        </p:spPr>
        <p:txBody>
          <a:bodyPr wrap="square">
            <a:spAutoFit/>
          </a:bodyPr>
          <a:lstStyle/>
          <a:p>
            <a:r>
              <a:rPr lang="en-CA" sz="3200" dirty="0"/>
              <a:t/>
            </a:r>
            <a:br>
              <a:rPr lang="en-CA" sz="3200" dirty="0"/>
            </a:br>
            <a:endParaRPr lang="en-CA" sz="1600" dirty="0"/>
          </a:p>
        </p:txBody>
      </p:sp>
      <p:sp>
        <p:nvSpPr>
          <p:cNvPr id="3" name="Rectangle 2"/>
          <p:cNvSpPr/>
          <p:nvPr/>
        </p:nvSpPr>
        <p:spPr>
          <a:xfrm>
            <a:off x="960120" y="1466155"/>
            <a:ext cx="7532370" cy="3055965"/>
          </a:xfrm>
          <a:prstGeom prst="rect">
            <a:avLst/>
          </a:prstGeom>
        </p:spPr>
        <p:txBody>
          <a:bodyPr wrap="square">
            <a:spAutoFit/>
          </a:bodyPr>
          <a:lstStyle/>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If you are not the rights holder and or uncertain:</a:t>
            </a:r>
          </a:p>
          <a:p>
            <a:pPr fontAlgn="base">
              <a:lnSpc>
                <a:spcPct val="107000"/>
              </a:lnSpc>
              <a:spcAft>
                <a:spcPts val="0"/>
              </a:spcAft>
            </a:pPr>
            <a:endParaRPr lang="en-CA" b="1"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b="1" dirty="0">
                <a:solidFill>
                  <a:srgbClr val="333333"/>
                </a:solidFill>
                <a:latin typeface="Calibri" panose="020F0502020204030204" pitchFamily="34" charset="0"/>
                <a:ea typeface="Calibri" panose="020F0502020204030204" pitchFamily="34" charset="0"/>
                <a:cs typeface="Arial" panose="020B0604020202020204" pitchFamily="34" charset="0"/>
              </a:rPr>
              <a:t>Rights Statements</a:t>
            </a:r>
          </a:p>
          <a:p>
            <a:pPr fontAlgn="base">
              <a:lnSpc>
                <a:spcPct val="107000"/>
              </a:lnSpc>
              <a:spcAft>
                <a:spcPts val="0"/>
              </a:spcAft>
            </a:pPr>
            <a:endParaRPr lang="en-CA" b="1" dirty="0">
              <a:solidFill>
                <a:srgbClr val="333333"/>
              </a:solidFill>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0"/>
              </a:spcAft>
            </a:pPr>
            <a:r>
              <a:rPr lang="en-CA" dirty="0">
                <a:solidFill>
                  <a:srgbClr val="333333"/>
                </a:solidFill>
                <a:latin typeface="Calibri" panose="020F0502020204030204" pitchFamily="34" charset="0"/>
                <a:ea typeface="Calibri" panose="020F0502020204030204" pitchFamily="34" charset="0"/>
                <a:cs typeface="Arial" panose="020B0604020202020204" pitchFamily="34" charset="0"/>
              </a:rPr>
              <a:t>RightsStatements.org currently provides 12 different rights statements that can be used by cultural heritage institutions to communicate the copyright and re-use status of digital objects to the public. The rights statements have been specifically developed for the needs of cultural heritage institutions and online cultural heritage aggregation platforms and are not intended to be used to be used by individuals to license their own creations.</a:t>
            </a:r>
          </a:p>
        </p:txBody>
      </p:sp>
    </p:spTree>
    <p:extLst>
      <p:ext uri="{BB962C8B-B14F-4D97-AF65-F5344CB8AC3E}">
        <p14:creationId xmlns:p14="http://schemas.microsoft.com/office/powerpoint/2010/main" val="209113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1066800"/>
            <a:ext cx="7163271" cy="3429000"/>
          </a:xfrm>
          <a:prstGeom prst="rect">
            <a:avLst/>
          </a:prstGeom>
        </p:spPr>
      </p:pic>
      <p:sp>
        <p:nvSpPr>
          <p:cNvPr id="3" name="TextBox 2"/>
          <p:cNvSpPr txBox="1"/>
          <p:nvPr/>
        </p:nvSpPr>
        <p:spPr>
          <a:xfrm>
            <a:off x="1447800" y="5029200"/>
            <a:ext cx="6172200" cy="584775"/>
          </a:xfrm>
          <a:prstGeom prst="rect">
            <a:avLst/>
          </a:prstGeom>
          <a:noFill/>
        </p:spPr>
        <p:txBody>
          <a:bodyPr wrap="square" rtlCol="0">
            <a:spAutoFit/>
          </a:bodyPr>
          <a:lstStyle/>
          <a:p>
            <a:pPr algn="ctr"/>
            <a:r>
              <a:rPr lang="en-CA" sz="3200" dirty="0"/>
              <a:t>rightsstatements.org</a:t>
            </a:r>
          </a:p>
        </p:txBody>
      </p:sp>
    </p:spTree>
    <p:extLst>
      <p:ext uri="{BB962C8B-B14F-4D97-AF65-F5344CB8AC3E}">
        <p14:creationId xmlns:p14="http://schemas.microsoft.com/office/powerpoint/2010/main" val="240837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8</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Can I use an image found on the Web in my presentation slides?</a:t>
            </a:r>
          </a:p>
        </p:txBody>
      </p:sp>
    </p:spTree>
    <p:extLst>
      <p:ext uri="{BB962C8B-B14F-4D97-AF65-F5344CB8AC3E}">
        <p14:creationId xmlns:p14="http://schemas.microsoft.com/office/powerpoint/2010/main" val="1620077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Considerations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What is the source of the image? </a:t>
            </a:r>
          </a:p>
          <a:p>
            <a:pPr>
              <a:buFont typeface="Wingdings" panose="05000000000000000000" pitchFamily="2" charset="2"/>
              <a:buChar char="§"/>
            </a:pPr>
            <a:endParaRPr lang="en-CA"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Are there restrictions mentioned or implied on the source site?</a:t>
            </a:r>
          </a:p>
          <a:p>
            <a:pPr>
              <a:buFont typeface="Wingdings" panose="05000000000000000000" pitchFamily="2" charset="2"/>
              <a:buChar char="§"/>
            </a:pPr>
            <a:endParaRPr lang="en-CA"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What is the purpose of your use? Do you plan to share or further distribute your slides with the image?</a:t>
            </a:r>
          </a:p>
          <a:p>
            <a:pPr>
              <a:buFont typeface="Wingdings" panose="05000000000000000000" pitchFamily="2" charset="2"/>
              <a:buChar char="§"/>
            </a:pPr>
            <a:endParaRPr lang="en-CA"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Are there exceptions in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r>
              <a:rPr lang="en-CA" sz="2000" dirty="0">
                <a:latin typeface="Verdana" panose="020B0604030504040204" pitchFamily="34" charset="0"/>
                <a:ea typeface="Verdana" panose="020B0604030504040204" pitchFamily="34" charset="0"/>
                <a:cs typeface="Verdana" panose="020B0604030504040204" pitchFamily="34" charset="0"/>
              </a:rPr>
              <a:t> that would permit your intended use(s)? </a:t>
            </a:r>
          </a:p>
        </p:txBody>
      </p:sp>
    </p:spTree>
    <p:extLst>
      <p:ext uri="{BB962C8B-B14F-4D97-AF65-F5344CB8AC3E}">
        <p14:creationId xmlns:p14="http://schemas.microsoft.com/office/powerpoint/2010/main" val="81714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dventure, Hiker, Hiking, Outdoors, Person,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2394">
            <a:off x="943533" y="3043457"/>
            <a:ext cx="3136091" cy="20907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1722258"/>
            <a:ext cx="4114800" cy="4754742"/>
          </a:xfrm>
        </p:spPr>
        <p:txBody>
          <a:bodyPr/>
          <a:lstStyle/>
          <a:p>
            <a:pPr marL="0" indent="0">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What is the source of image?</a:t>
            </a:r>
          </a:p>
          <a:p>
            <a:pPr marL="0" indent="0">
              <a:buNone/>
            </a:pPr>
            <a:endParaRPr lang="en-CA"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Are there restrictions mentioned or implied on the source site?   </a:t>
            </a:r>
            <a:endParaRPr lang="en-CA" sz="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latin typeface="Arial" panose="020B0604020202020204" pitchFamily="34" charset="0"/>
              <a:cs typeface="Arial" panose="020B0604020202020204" pitchFamily="34" charset="0"/>
            </a:endParaRPr>
          </a:p>
        </p:txBody>
      </p:sp>
      <p:pic>
        <p:nvPicPr>
          <p:cNvPr id="1026" name="Picture 2" descr="Norway, Fox, Arctic, Animal, Wildlife, Snow, Wi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98292">
            <a:off x="589508" y="1353187"/>
            <a:ext cx="2797508" cy="1862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582763">
            <a:off x="1070952" y="1583759"/>
            <a:ext cx="1577676" cy="276999"/>
          </a:xfrm>
          <a:prstGeom prst="rect">
            <a:avLst/>
          </a:prstGeom>
          <a:noFill/>
          <a:effectLst>
            <a:outerShdw dist="50800" sx="1000" sy="1000" algn="ctr" rotWithShape="0">
              <a:srgbClr val="000000"/>
            </a:outerShdw>
          </a:effectLst>
        </p:spPr>
        <p:txBody>
          <a:bodyPr wrap="none" rtlCol="0">
            <a:spAutoFit/>
          </a:bodyPr>
          <a:lstStyle/>
          <a:p>
            <a:r>
              <a:rPr lang="en-CA" sz="1200" dirty="0">
                <a:solidFill>
                  <a:schemeClr val="bg1"/>
                </a:solidFill>
                <a:effectLst>
                  <a:outerShdw blurRad="50800" dist="50800" dir="5400000" algn="ctr" rotWithShape="0">
                    <a:srgbClr val="000000">
                      <a:alpha val="58000"/>
                    </a:srgbClr>
                  </a:outerShdw>
                </a:effectLst>
                <a:latin typeface="Arial" panose="020B0604020202020204" pitchFamily="34" charset="0"/>
                <a:cs typeface="Arial" panose="020B0604020202020204" pitchFamily="34" charset="0"/>
              </a:rPr>
              <a:t>© Sam Cheng, 2017</a:t>
            </a:r>
          </a:p>
        </p:txBody>
      </p:sp>
      <p:sp>
        <p:nvSpPr>
          <p:cNvPr id="7" name="TextBox 6"/>
          <p:cNvSpPr txBox="1"/>
          <p:nvPr/>
        </p:nvSpPr>
        <p:spPr>
          <a:xfrm rot="20582763">
            <a:off x="1600107" y="3628541"/>
            <a:ext cx="2100255" cy="584775"/>
          </a:xfrm>
          <a:prstGeom prst="rect">
            <a:avLst/>
          </a:prstGeom>
          <a:noFill/>
          <a:effectLst>
            <a:outerShdw blurRad="50800" dist="50800" dir="5400000" algn="ctr" rotWithShape="0">
              <a:srgbClr val="000000">
                <a:alpha val="54000"/>
              </a:srgbClr>
            </a:outerShdw>
          </a:effectLst>
        </p:spPr>
        <p:txBody>
          <a:bodyPr wrap="none" rtlCol="0">
            <a:spAutoFit/>
          </a:bodyPr>
          <a:lstStyle/>
          <a:p>
            <a:r>
              <a:rPr lang="en-CA" sz="3200" dirty="0">
                <a:solidFill>
                  <a:schemeClr val="bg1"/>
                </a:solidFill>
                <a:effectLst>
                  <a:outerShdw blurRad="50800" dist="50800" dir="5400000" algn="ctr" rotWithShape="0">
                    <a:srgbClr val="000000">
                      <a:alpha val="58000"/>
                    </a:srgbClr>
                  </a:outerShdw>
                </a:effectLst>
                <a:latin typeface="Arial" panose="020B0604020202020204" pitchFamily="34" charset="0"/>
                <a:cs typeface="Arial" panose="020B0604020202020204" pitchFamily="34" charset="0"/>
              </a:rPr>
              <a:t>Stock Pics</a:t>
            </a:r>
          </a:p>
        </p:txBody>
      </p:sp>
      <p:sp>
        <p:nvSpPr>
          <p:cNvPr id="5" name="TextBox 4"/>
          <p:cNvSpPr txBox="1"/>
          <p:nvPr/>
        </p:nvSpPr>
        <p:spPr>
          <a:xfrm flipH="1">
            <a:off x="426718" y="6477000"/>
            <a:ext cx="6736082" cy="246221"/>
          </a:xfrm>
          <a:prstGeom prst="rect">
            <a:avLst/>
          </a:prstGeom>
          <a:noFill/>
        </p:spPr>
        <p:txBody>
          <a:bodyPr wrap="square" rtlCol="0">
            <a:spAutoFit/>
          </a:bodyPr>
          <a:lstStyle/>
          <a:p>
            <a:r>
              <a:rPr lang="en-CA" sz="1000" dirty="0">
                <a:latin typeface="Verdana" panose="020B0604030504040204" pitchFamily="34" charset="0"/>
                <a:ea typeface="Verdana" panose="020B0604030504040204" pitchFamily="34" charset="0"/>
                <a:cs typeface="Verdana" panose="020B0604030504040204" pitchFamily="34" charset="0"/>
              </a:rPr>
              <a:t>*</a:t>
            </a:r>
            <a:r>
              <a:rPr lang="en-CA" sz="1000" dirty="0">
                <a:latin typeface="Verdana" panose="020B0604030504040204" pitchFamily="34" charset="0"/>
                <a:ea typeface="Verdana" panose="020B0604030504040204" pitchFamily="34" charset="0"/>
                <a:cs typeface="Verdana" panose="020B0604030504040204" pitchFamily="34" charset="0"/>
                <a:hlinkClick r:id="rId5"/>
              </a:rPr>
              <a:t>Pixabay</a:t>
            </a:r>
            <a:r>
              <a:rPr lang="en-CA" sz="1000" dirty="0">
                <a:latin typeface="Verdana" panose="020B0604030504040204" pitchFamily="34" charset="0"/>
                <a:ea typeface="Verdana" panose="020B0604030504040204" pitchFamily="34" charset="0"/>
                <a:cs typeface="Verdana" panose="020B0604030504040204" pitchFamily="34" charset="0"/>
              </a:rPr>
              <a:t> images above are modified for illustration purpose. </a:t>
            </a:r>
          </a:p>
        </p:txBody>
      </p:sp>
    </p:spTree>
    <p:extLst>
      <p:ext uri="{BB962C8B-B14F-4D97-AF65-F5344CB8AC3E}">
        <p14:creationId xmlns:p14="http://schemas.microsoft.com/office/powerpoint/2010/main" val="398916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9821" y="533400"/>
            <a:ext cx="8153400" cy="2468742"/>
          </a:xfrm>
        </p:spPr>
        <p:txBody>
          <a:bodyPr/>
          <a:lstStyle/>
          <a:p>
            <a:pPr marL="0" indent="0" algn="ctr">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What is the purpose of your use?</a:t>
            </a:r>
          </a:p>
          <a:p>
            <a:pPr marL="0" indent="0" algn="ctr">
              <a:buNone/>
            </a:pPr>
            <a:endParaRPr lang="en-CA"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Do you plan to share or further distribute your slides with the image? </a:t>
            </a:r>
          </a:p>
          <a:p>
            <a:pPr marL="0" indent="0" algn="ctr">
              <a:buNone/>
            </a:pPr>
            <a:endParaRPr lang="en-CA"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CA" dirty="0">
              <a:latin typeface="Arial" panose="020B0604020202020204" pitchFamily="34" charset="0"/>
              <a:cs typeface="Arial" panose="020B0604020202020204" pitchFamily="34" charset="0"/>
            </a:endParaRPr>
          </a:p>
        </p:txBody>
      </p:sp>
      <p:pic>
        <p:nvPicPr>
          <p:cNvPr id="5126" name="Picture 6" descr="Classroom, School, Desks, Screen, Whiteboard, 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420914" cy="36139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flipH="1">
            <a:off x="4887514" y="6204744"/>
            <a:ext cx="2362200"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4"/>
              </a:rPr>
              <a:t>Pixabay</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0963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p:cNvSpPr>
            <a:spLocks noGrp="1"/>
          </p:cNvSpPr>
          <p:nvPr>
            <p:ph sz="half" idx="1"/>
          </p:nvPr>
        </p:nvSpPr>
        <p:spPr>
          <a:xfrm>
            <a:off x="228600" y="762000"/>
            <a:ext cx="2895600" cy="5629275"/>
          </a:xfrm>
          <a:ln>
            <a:solidFill>
              <a:srgbClr val="0070C0"/>
            </a:solidFill>
          </a:ln>
        </p:spPr>
        <p:txBody>
          <a:bodyPr>
            <a:normAutofit/>
          </a:bodyPr>
          <a:lstStyle/>
          <a:p>
            <a:pPr marL="0" indent="0" algn="ctr">
              <a:buNone/>
            </a:pPr>
            <a:r>
              <a:rPr lang="en-CA" sz="1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Section 30.04 – </a:t>
            </a:r>
          </a:p>
          <a:p>
            <a:pPr marL="0" indent="0" algn="ctr">
              <a:buNone/>
            </a:pPr>
            <a:r>
              <a:rPr lang="en-CA" sz="1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Work Available through Internet</a:t>
            </a:r>
          </a:p>
          <a:p>
            <a:endParaRPr lang="en-CA" sz="1800" dirty="0">
              <a:latin typeface="Verdana" panose="020B0604030504040204" pitchFamily="34" charset="0"/>
              <a:ea typeface="Verdana" panose="020B0604030504040204" pitchFamily="34" charset="0"/>
              <a:cs typeface="Verdana" panose="020B0604030504040204" pitchFamily="34" charset="0"/>
            </a:endParaRPr>
          </a:p>
          <a:p>
            <a:r>
              <a:rPr lang="en-CA" sz="1600" dirty="0">
                <a:latin typeface="Verdana" panose="020B0604030504040204" pitchFamily="34" charset="0"/>
                <a:ea typeface="Verdana" panose="020B0604030504040204" pitchFamily="34" charset="0"/>
                <a:cs typeface="Verdana" panose="020B0604030504040204" pitchFamily="34" charset="0"/>
              </a:rPr>
              <a:t>For non-profit educational institutions </a:t>
            </a:r>
          </a:p>
          <a:p>
            <a:r>
              <a:rPr lang="en-CA" sz="1600" dirty="0">
                <a:latin typeface="Verdana" panose="020B0604030504040204" pitchFamily="34" charset="0"/>
                <a:ea typeface="Verdana" panose="020B0604030504040204" pitchFamily="34" charset="0"/>
                <a:cs typeface="Verdana" panose="020B0604030504040204" pitchFamily="34" charset="0"/>
              </a:rPr>
              <a:t>Permits copying and using a work available through the Internet  </a:t>
            </a:r>
          </a:p>
          <a:p>
            <a:r>
              <a:rPr lang="en-CA" sz="1600" dirty="0">
                <a:latin typeface="Verdana" panose="020B0604030504040204" pitchFamily="34" charset="0"/>
                <a:ea typeface="Verdana" panose="020B0604030504040204" pitchFamily="34" charset="0"/>
                <a:cs typeface="Verdana" panose="020B0604030504040204" pitchFamily="34" charset="0"/>
              </a:rPr>
              <a:t>Limited to educational/training purposes</a:t>
            </a:r>
          </a:p>
          <a:p>
            <a:r>
              <a:rPr lang="en-CA" sz="1600" dirty="0">
                <a:latin typeface="Verdana" panose="020B0604030504040204" pitchFamily="34" charset="0"/>
                <a:ea typeface="Verdana" panose="020B0604030504040204" pitchFamily="34" charset="0"/>
                <a:cs typeface="Verdana" panose="020B0604030504040204" pitchFamily="34" charset="0"/>
              </a:rPr>
              <a:t>Several conditions (e.g. no clearly visible notice prohibiting the intended use) must be met  </a:t>
            </a:r>
          </a:p>
          <a:p>
            <a:endParaRPr lang="en-CA" sz="1600" dirty="0">
              <a:latin typeface="Verdana" panose="020B0604030504040204" pitchFamily="34" charset="0"/>
              <a:ea typeface="Verdana" panose="020B0604030504040204" pitchFamily="34" charset="0"/>
              <a:cs typeface="Verdana" panose="020B0604030504040204" pitchFamily="34" charset="0"/>
            </a:endParaRPr>
          </a:p>
          <a:p>
            <a:endParaRPr lang="en-CA"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CA" sz="1800"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7"/>
          <p:cNvSpPr>
            <a:spLocks noGrp="1"/>
          </p:cNvSpPr>
          <p:nvPr>
            <p:ph sz="half" idx="1"/>
          </p:nvPr>
        </p:nvSpPr>
        <p:spPr>
          <a:xfrm>
            <a:off x="3276600" y="762000"/>
            <a:ext cx="2819400" cy="5629275"/>
          </a:xfrm>
          <a:ln>
            <a:solidFill>
              <a:srgbClr val="0070C0"/>
            </a:solidFill>
          </a:ln>
        </p:spPr>
        <p:txBody>
          <a:bodyPr>
            <a:normAutofit/>
          </a:bodyPr>
          <a:lstStyle/>
          <a:p>
            <a:pPr marL="0" indent="0" algn="ctr">
              <a:buNone/>
            </a:pPr>
            <a:r>
              <a:rPr lang="en-CA" sz="1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Section 29 – </a:t>
            </a:r>
          </a:p>
          <a:p>
            <a:pPr marL="0" indent="0" algn="ctr">
              <a:buNone/>
            </a:pPr>
            <a:r>
              <a:rPr lang="en-CA" sz="1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Fair Dealing</a:t>
            </a:r>
          </a:p>
          <a:p>
            <a:pPr marL="0" indent="0" algn="ctr">
              <a:buNone/>
            </a:pPr>
            <a:endParaRPr lang="en-CA" sz="1800" dirty="0">
              <a:latin typeface="Verdana" panose="020B0604030504040204" pitchFamily="34" charset="0"/>
              <a:ea typeface="Verdana" panose="020B0604030504040204" pitchFamily="34" charset="0"/>
              <a:cs typeface="Verdana" panose="020B0604030504040204" pitchFamily="34" charset="0"/>
            </a:endParaRPr>
          </a:p>
          <a:p>
            <a:r>
              <a:rPr lang="en-CA" sz="1600" dirty="0">
                <a:latin typeface="Verdana" panose="020B0604030504040204" pitchFamily="34" charset="0"/>
                <a:ea typeface="Verdana" panose="020B0604030504040204" pitchFamily="34" charset="0"/>
                <a:cs typeface="Verdana" panose="020B0604030504040204" pitchFamily="34" charset="0"/>
              </a:rPr>
              <a:t>Permits the use of a copyrighted work for the purpose of research, private study, education, parody, satire, criticism, review or news reporting. </a:t>
            </a:r>
          </a:p>
          <a:p>
            <a:r>
              <a:rPr lang="en-CA" sz="1600" dirty="0">
                <a:latin typeface="Verdana" panose="020B0604030504040204" pitchFamily="34" charset="0"/>
                <a:ea typeface="Verdana" panose="020B0604030504040204" pitchFamily="34" charset="0"/>
                <a:cs typeface="Verdana" panose="020B0604030504040204" pitchFamily="34" charset="0"/>
              </a:rPr>
              <a:t>Fairness of the use also has to be considered based on 6 factors as set out in the CCH case </a:t>
            </a:r>
          </a:p>
          <a:p>
            <a:r>
              <a:rPr lang="en-CA" sz="1600" dirty="0">
                <a:latin typeface="Verdana" panose="020B0604030504040204" pitchFamily="34" charset="0"/>
                <a:ea typeface="Verdana" panose="020B0604030504040204" pitchFamily="34" charset="0"/>
                <a:cs typeface="Verdana" panose="020B0604030504040204" pitchFamily="34" charset="0"/>
              </a:rPr>
              <a:t>More open-ended and situational </a:t>
            </a:r>
          </a:p>
          <a:p>
            <a:endParaRPr lang="en-CA" sz="1600" dirty="0">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7"/>
          <p:cNvSpPr>
            <a:spLocks noGrp="1"/>
          </p:cNvSpPr>
          <p:nvPr>
            <p:ph sz="half" idx="1"/>
          </p:nvPr>
        </p:nvSpPr>
        <p:spPr>
          <a:xfrm>
            <a:off x="6172200" y="762000"/>
            <a:ext cx="2819400" cy="5629275"/>
          </a:xfrm>
          <a:ln>
            <a:solidFill>
              <a:srgbClr val="0070C0"/>
            </a:solidFill>
          </a:ln>
        </p:spPr>
        <p:txBody>
          <a:bodyPr>
            <a:normAutofit/>
          </a:bodyPr>
          <a:lstStyle/>
          <a:p>
            <a:pPr marL="0" indent="0" algn="ctr">
              <a:buNone/>
            </a:pPr>
            <a:r>
              <a:rPr lang="en-CA" sz="1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Section 29.21 – </a:t>
            </a:r>
          </a:p>
          <a:p>
            <a:pPr marL="0" indent="0" algn="ctr">
              <a:buNone/>
            </a:pPr>
            <a:r>
              <a:rPr lang="en-CA" sz="180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Non-Commercial User Generated Content (Mash-Up) Exception</a:t>
            </a:r>
          </a:p>
          <a:p>
            <a:pPr marL="0" indent="0" algn="ctr">
              <a:buNone/>
            </a:pPr>
            <a:endParaRPr lang="en-CA" sz="1800" dirty="0">
              <a:latin typeface="Verdana" panose="020B0604030504040204" pitchFamily="34" charset="0"/>
              <a:ea typeface="Verdana" panose="020B0604030504040204" pitchFamily="34" charset="0"/>
              <a:cs typeface="Verdana" panose="020B0604030504040204" pitchFamily="34" charset="0"/>
            </a:endParaRPr>
          </a:p>
          <a:p>
            <a:r>
              <a:rPr lang="en-CA" sz="1600" dirty="0">
                <a:latin typeface="Verdana" panose="020B0604030504040204" pitchFamily="34" charset="0"/>
                <a:ea typeface="Verdana" panose="020B0604030504040204" pitchFamily="34" charset="0"/>
                <a:cs typeface="Verdana" panose="020B0604030504040204" pitchFamily="34" charset="0"/>
              </a:rPr>
              <a:t>For individuals </a:t>
            </a:r>
          </a:p>
          <a:p>
            <a:r>
              <a:rPr lang="en-CA" sz="1600" dirty="0">
                <a:latin typeface="Verdana" panose="020B0604030504040204" pitchFamily="34" charset="0"/>
                <a:ea typeface="Verdana" panose="020B0604030504040204" pitchFamily="34" charset="0"/>
                <a:cs typeface="Verdana" panose="020B0604030504040204" pitchFamily="34" charset="0"/>
              </a:rPr>
              <a:t>Permits the use of a copyrighted work in the creation of a new work </a:t>
            </a:r>
          </a:p>
          <a:p>
            <a:r>
              <a:rPr lang="en-CA" sz="1600" dirty="0">
                <a:latin typeface="Verdana" panose="020B0604030504040204" pitchFamily="34" charset="0"/>
                <a:ea typeface="Verdana" panose="020B0604030504040204" pitchFamily="34" charset="0"/>
                <a:cs typeface="Verdana" panose="020B0604030504040204" pitchFamily="34" charset="0"/>
              </a:rPr>
              <a:t>Limited to non-commercial uses </a:t>
            </a:r>
          </a:p>
          <a:p>
            <a:r>
              <a:rPr lang="en-CA" sz="1600" dirty="0">
                <a:latin typeface="Verdana" panose="020B0604030504040204" pitchFamily="34" charset="0"/>
                <a:ea typeface="Verdana" panose="020B0604030504040204" pitchFamily="34" charset="0"/>
                <a:cs typeface="Verdana" panose="020B0604030504040204" pitchFamily="34" charset="0"/>
              </a:rPr>
              <a:t>Several conditions (e.g. the use should not have an adverse effect on the source) must be met  </a:t>
            </a:r>
          </a:p>
          <a:p>
            <a:endParaRPr lang="en-CA"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1076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CA" sz="3200" dirty="0">
                <a:latin typeface="Verdana" panose="020B0604030504040204" pitchFamily="34" charset="0"/>
                <a:ea typeface="Verdana" panose="020B0604030504040204" pitchFamily="34" charset="0"/>
                <a:cs typeface="Verdana" panose="020B0604030504040204" pitchFamily="34" charset="0"/>
              </a:rPr>
              <a:t>Exceptions Applicable for Your Intended Use(s)?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Section 30.04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 – </a:t>
            </a: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A person acting under the authority of a non-profit educational institution may reproduce and use a work on the Internet for an educational or training purpose.</a:t>
            </a:r>
          </a:p>
          <a:p>
            <a:pPr marL="274320" lvl="1" indent="0">
              <a:buNone/>
            </a:pPr>
            <a:endParaRPr lang="en-CA" sz="1800" i="1" dirty="0">
              <a:latin typeface="Verdana" panose="020B0604030504040204" pitchFamily="34" charset="0"/>
              <a:ea typeface="Verdana" panose="020B0604030504040204" pitchFamily="34" charset="0"/>
              <a:cs typeface="Verdana" panose="020B0604030504040204" pitchFamily="34" charset="0"/>
            </a:endParaRP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Conditions: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the work is NOT protected by a digital lock (e.g. access code or password)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The source does NOT have a clearly visible notice that prohibits the intended use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The work is lawfully posted </a:t>
            </a:r>
          </a:p>
          <a:p>
            <a:pPr lvl="1">
              <a:buFont typeface="Courier New" panose="02070309020205020404" pitchFamily="49" charset="0"/>
              <a:buChar char="o"/>
            </a:pPr>
            <a:endParaRPr lang="en-CA" sz="1800" i="1" dirty="0">
              <a:latin typeface="Verdana" panose="020B0604030504040204" pitchFamily="34" charset="0"/>
              <a:ea typeface="Verdana" panose="020B0604030504040204" pitchFamily="34" charset="0"/>
              <a:cs typeface="Verdana" panose="020B0604030504040204" pitchFamily="34" charset="0"/>
            </a:endParaRP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The source and if available, creator(s) must be attributed. </a:t>
            </a:r>
            <a:endParaRPr lang="en-CA"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242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4504346" cy="1447800"/>
          </a:xfrm>
        </p:spPr>
        <p:txBody>
          <a:bodyPr>
            <a:no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Sample Copyright Notices </a:t>
            </a:r>
          </a:p>
        </p:txBody>
      </p:sp>
      <p:sp>
        <p:nvSpPr>
          <p:cNvPr id="5" name="TextBox 4"/>
          <p:cNvSpPr txBox="1"/>
          <p:nvPr/>
        </p:nvSpPr>
        <p:spPr>
          <a:xfrm flipH="1">
            <a:off x="2077185" y="6419851"/>
            <a:ext cx="6736082"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*Obtained from </a:t>
            </a:r>
            <a:r>
              <a:rPr lang="en-CA" sz="1000" dirty="0">
                <a:latin typeface="Verdana" panose="020B0604030504040204" pitchFamily="34" charset="0"/>
                <a:ea typeface="Verdana" panose="020B0604030504040204" pitchFamily="34" charset="0"/>
                <a:cs typeface="Verdana" panose="020B0604030504040204" pitchFamily="34" charset="0"/>
                <a:hlinkClick r:id="rId2"/>
              </a:rPr>
              <a:t>Christopher Martin Photography  </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90926"/>
            <a:ext cx="8408618" cy="281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lh6.googleusercontent.com/jNt9vUEr0kg8aefkwVOsZxcQx7n95O4T-jHCNYepRfqqAxQpVmj4Lz71XicV_catk_lk1ayGmwD1kcubYvV1NTzVlIFJEvayIIKonMUKerJm9B31lLJf7_wildlMd1fhN2_m8y1n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521" y="609600"/>
            <a:ext cx="3543300" cy="24765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3890962" y="3114678"/>
            <a:ext cx="4602482"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*Obtained from </a:t>
            </a:r>
            <a:r>
              <a:rPr lang="en-CA" sz="1000" dirty="0">
                <a:latin typeface="Verdana" panose="020B0604030504040204" pitchFamily="34" charset="0"/>
                <a:ea typeface="Verdana" panose="020B0604030504040204" pitchFamily="34" charset="0"/>
                <a:cs typeface="Verdana" panose="020B0604030504040204" pitchFamily="34" charset="0"/>
                <a:hlinkClick r:id="rId5"/>
              </a:rPr>
              <a:t>Gingerly Spiced Photography</a:t>
            </a:r>
            <a:r>
              <a:rPr lang="en-CA" sz="1000" dirty="0">
                <a:latin typeface="Verdana" panose="020B0604030504040204" pitchFamily="34" charset="0"/>
                <a:ea typeface="Verdana" panose="020B0604030504040204" pitchFamily="34" charset="0"/>
                <a:cs typeface="Verdana" panose="020B0604030504040204" pitchFamily="34" charset="0"/>
              </a:rPr>
              <a:t> on Flickr</a:t>
            </a:r>
          </a:p>
        </p:txBody>
      </p:sp>
    </p:spTree>
    <p:extLst>
      <p:ext uri="{BB962C8B-B14F-4D97-AF65-F5344CB8AC3E}">
        <p14:creationId xmlns:p14="http://schemas.microsoft.com/office/powerpoint/2010/main" val="274896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933" y="1685643"/>
            <a:ext cx="2436019" cy="35647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113" y="1510762"/>
            <a:ext cx="2622661" cy="3914492"/>
          </a:xfrm>
          <a:prstGeom prst="rect">
            <a:avLst/>
          </a:prstGeom>
          <a:ln>
            <a:solidFill>
              <a:schemeClr val="tx1"/>
            </a:solidFill>
          </a:ln>
        </p:spPr>
      </p:pic>
    </p:spTree>
    <p:extLst>
      <p:ext uri="{BB962C8B-B14F-4D97-AF65-F5344CB8AC3E}">
        <p14:creationId xmlns:p14="http://schemas.microsoft.com/office/powerpoint/2010/main" val="428786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CA" sz="3200" dirty="0">
                <a:latin typeface="Verdana" panose="020B0604030504040204" pitchFamily="34" charset="0"/>
                <a:ea typeface="Verdana" panose="020B0604030504040204" pitchFamily="34" charset="0"/>
                <a:cs typeface="Verdana" panose="020B0604030504040204" pitchFamily="34" charset="0"/>
              </a:rPr>
              <a:t>Exceptions Applicable for Your Intended Use(s)?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Fair dealing under section 29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 </a:t>
            </a:r>
            <a:r>
              <a:rPr lang="en-CA" sz="2000" dirty="0">
                <a:latin typeface="Verdana" panose="020B0604030504040204" pitchFamily="34" charset="0"/>
                <a:ea typeface="Verdana" panose="020B0604030504040204" pitchFamily="34" charset="0"/>
                <a:cs typeface="Verdana" panose="020B0604030504040204" pitchFamily="34" charset="0"/>
              </a:rPr>
              <a:t>is available to anyone</a:t>
            </a:r>
            <a:r>
              <a:rPr lang="en-CA" sz="2000" i="1" dirty="0">
                <a:latin typeface="Verdana" panose="020B0604030504040204" pitchFamily="34" charset="0"/>
                <a:ea typeface="Verdana" panose="020B0604030504040204" pitchFamily="34" charset="0"/>
                <a:cs typeface="Verdana" panose="020B0604030504040204" pitchFamily="34" charset="0"/>
              </a:rPr>
              <a:t> – </a:t>
            </a: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Fair dealing permits the use of a copyright protected work for the purpose of research, private study, </a:t>
            </a:r>
            <a:r>
              <a:rPr lang="en-CA" sz="1800" i="1" dirty="0">
                <a:solidFill>
                  <a:srgbClr val="FF0000"/>
                </a:solidFill>
                <a:latin typeface="Verdana" panose="020B0604030504040204" pitchFamily="34" charset="0"/>
                <a:ea typeface="Verdana" panose="020B0604030504040204" pitchFamily="34" charset="0"/>
                <a:cs typeface="Verdana" panose="020B0604030504040204" pitchFamily="34" charset="0"/>
              </a:rPr>
              <a:t>education</a:t>
            </a:r>
            <a:r>
              <a:rPr lang="en-CA" sz="1800" i="1" dirty="0">
                <a:latin typeface="Verdana" panose="020B0604030504040204" pitchFamily="34" charset="0"/>
                <a:ea typeface="Verdana" panose="020B0604030504040204" pitchFamily="34" charset="0"/>
                <a:cs typeface="Verdana" panose="020B0604030504040204" pitchFamily="34" charset="0"/>
              </a:rPr>
              <a:t>, parody, satire, criticism, review or news reporting. </a:t>
            </a:r>
          </a:p>
          <a:p>
            <a:pPr marL="274320" lvl="1" indent="0">
              <a:buNone/>
            </a:pPr>
            <a:endParaRPr lang="en-CA" sz="1800" i="1" dirty="0">
              <a:latin typeface="Verdana" panose="020B0604030504040204" pitchFamily="34" charset="0"/>
              <a:ea typeface="Verdana" panose="020B0604030504040204" pitchFamily="34" charset="0"/>
              <a:cs typeface="Verdana" panose="020B0604030504040204" pitchFamily="34" charset="0"/>
            </a:endParaRP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Factors for evaluating fairness as set out in CCH v Law Society: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Purpose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Character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Amount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Alternatives to copying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Nature of the work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Effect of the copying on the work </a:t>
            </a:r>
          </a:p>
        </p:txBody>
      </p:sp>
    </p:spTree>
    <p:extLst>
      <p:ext uri="{BB962C8B-B14F-4D97-AF65-F5344CB8AC3E}">
        <p14:creationId xmlns:p14="http://schemas.microsoft.com/office/powerpoint/2010/main" val="3910306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CA" sz="3200" dirty="0">
                <a:latin typeface="Verdana" panose="020B0604030504040204" pitchFamily="34" charset="0"/>
                <a:ea typeface="Verdana" panose="020B0604030504040204" pitchFamily="34" charset="0"/>
                <a:cs typeface="Verdana" panose="020B0604030504040204" pitchFamily="34" charset="0"/>
              </a:rPr>
              <a:t>Exceptions Applicable for Your Intended Use(s)?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Non-Commercial User-Generated Content Exception under section 29.21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 – </a:t>
            </a: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Permits an individual to copy and use a copyright protected work to create a new work. </a:t>
            </a:r>
          </a:p>
          <a:p>
            <a:pPr marL="274320" lvl="1" indent="0">
              <a:buNone/>
            </a:pPr>
            <a:endParaRPr lang="en-CA" sz="1800" i="1" dirty="0">
              <a:latin typeface="Verdana" panose="020B0604030504040204" pitchFamily="34" charset="0"/>
              <a:ea typeface="Verdana" panose="020B0604030504040204" pitchFamily="34" charset="0"/>
              <a:cs typeface="Verdana" panose="020B0604030504040204" pitchFamily="34" charset="0"/>
            </a:endParaRP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Conditions: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The use is for a non-commercial purpose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The work does not appear to be infringing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The copying and use does not have a substantial adverse effect, financial or otherwise, on the work </a:t>
            </a:r>
          </a:p>
          <a:p>
            <a:pPr lvl="1">
              <a:buFont typeface="Courier New" panose="02070309020205020404" pitchFamily="49" charset="0"/>
              <a:buChar char="o"/>
            </a:pPr>
            <a:r>
              <a:rPr lang="en-CA" sz="1800" i="1" dirty="0">
                <a:latin typeface="Verdana" panose="020B0604030504040204" pitchFamily="34" charset="0"/>
                <a:ea typeface="Verdana" panose="020B0604030504040204" pitchFamily="34" charset="0"/>
                <a:cs typeface="Verdana" panose="020B0604030504040204" pitchFamily="34" charset="0"/>
              </a:rPr>
              <a:t>Attribution provided to the source and if available, creator(s) </a:t>
            </a:r>
          </a:p>
          <a:p>
            <a:pPr lvl="1">
              <a:buFont typeface="Courier New" panose="02070309020205020404" pitchFamily="49" charset="0"/>
              <a:buChar char="o"/>
            </a:pPr>
            <a:endParaRPr lang="en-CA" sz="1800" i="1" dirty="0">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endParaRPr lang="en-CA" sz="18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1284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9</a:t>
            </a:r>
          </a:p>
        </p:txBody>
      </p:sp>
      <p:sp>
        <p:nvSpPr>
          <p:cNvPr id="11" name="Title 1"/>
          <p:cNvSpPr>
            <a:spLocks noGrp="1"/>
          </p:cNvSpPr>
          <p:nvPr>
            <p:ph type="title"/>
          </p:nvPr>
        </p:nvSpPr>
        <p:spPr>
          <a:xfrm>
            <a:off x="1143000" y="2438400"/>
            <a:ext cx="7543800" cy="16764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Can I take a photo of a painting or sculpture in a museum? What about using the photo in my online portfolio?</a:t>
            </a:r>
          </a:p>
        </p:txBody>
      </p:sp>
    </p:spTree>
    <p:extLst>
      <p:ext uri="{BB962C8B-B14F-4D97-AF65-F5344CB8AC3E}">
        <p14:creationId xmlns:p14="http://schemas.microsoft.com/office/powerpoint/2010/main" val="3506134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Considerations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Is there a photography related policy or notice at the museum or particular exhibit? If yes, what restrictions are mentioned? </a:t>
            </a:r>
          </a:p>
          <a:p>
            <a:pPr>
              <a:buFont typeface="Wingdings" panose="05000000000000000000" pitchFamily="2" charset="2"/>
              <a:buChar char="§"/>
            </a:pPr>
            <a:endParaRPr lang="en-CA"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Is the object still protected by copyright or in the public domain? </a:t>
            </a:r>
          </a:p>
          <a:p>
            <a:pPr marL="0" indent="0">
              <a:buNone/>
            </a:pPr>
            <a:endParaRPr lang="en-CA"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Are there exceptions in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r>
              <a:rPr lang="en-CA" sz="2000" dirty="0">
                <a:latin typeface="Verdana" panose="020B0604030504040204" pitchFamily="34" charset="0"/>
                <a:ea typeface="Verdana" panose="020B0604030504040204" pitchFamily="34" charset="0"/>
                <a:cs typeface="Verdana" panose="020B0604030504040204" pitchFamily="34" charset="0"/>
              </a:rPr>
              <a:t> that would permit your intended use(s)? </a:t>
            </a:r>
          </a:p>
        </p:txBody>
      </p:sp>
    </p:spTree>
    <p:extLst>
      <p:ext uri="{BB962C8B-B14F-4D97-AF65-F5344CB8AC3E}">
        <p14:creationId xmlns:p14="http://schemas.microsoft.com/office/powerpoint/2010/main" val="1338996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655458"/>
            <a:ext cx="8763000" cy="2163942"/>
          </a:xfrm>
        </p:spPr>
        <p:txBody>
          <a:bodyPr>
            <a:normAutofit/>
          </a:bodyPr>
          <a:lstStyle/>
          <a:p>
            <a:pPr marL="0" indent="0" algn="ctr">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Is there a photography related policy or notice at the museum or the particular exhibit? </a:t>
            </a:r>
          </a:p>
          <a:p>
            <a:pPr marL="0" indent="0" algn="ctr">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If yes, what restrictions, if any, are mentioned? </a:t>
            </a:r>
          </a:p>
          <a:p>
            <a:pPr marL="0" indent="0" algn="ctr">
              <a:buNone/>
            </a:pPr>
            <a:endParaRPr lang="en-CA"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CA" dirty="0">
              <a:latin typeface="Arial" panose="020B0604020202020204" pitchFamily="34" charset="0"/>
              <a:cs typeface="Arial" panose="020B0604020202020204" pitchFamily="34" charset="0"/>
            </a:endParaRPr>
          </a:p>
        </p:txBody>
      </p:sp>
      <p:pic>
        <p:nvPicPr>
          <p:cNvPr id="4100" name="Picture 4" descr="https://62e528761d0685343e1c-f3d1b99a743ffa4142d9d7f1978d9686.ssl.cf2.rackcdn.com/files/140590/width926/image-20161005-20132-i550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5403999" cy="3495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3200400" y="6204744"/>
            <a:ext cx="4049314"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4"/>
              </a:rPr>
              <a:t>Jay Zagorksy`s article</a:t>
            </a:r>
            <a:r>
              <a:rPr lang="en-CA" sz="1000" dirty="0">
                <a:latin typeface="Verdana" panose="020B0604030504040204" pitchFamily="34" charset="0"/>
                <a:ea typeface="Verdana" panose="020B0604030504040204" pitchFamily="34" charset="0"/>
                <a:cs typeface="Verdana" panose="020B0604030504040204" pitchFamily="34" charset="0"/>
              </a:rPr>
              <a:t> in </a:t>
            </a:r>
            <a:r>
              <a:rPr lang="en-CA" sz="1000" i="1" dirty="0">
                <a:latin typeface="Verdana" panose="020B0604030504040204" pitchFamily="34" charset="0"/>
                <a:ea typeface="Verdana" panose="020B0604030504040204" pitchFamily="34" charset="0"/>
                <a:cs typeface="Verdana" panose="020B0604030504040204" pitchFamily="34" charset="0"/>
              </a:rPr>
              <a:t>The Conversation</a:t>
            </a:r>
          </a:p>
        </p:txBody>
      </p:sp>
    </p:spTree>
    <p:extLst>
      <p:ext uri="{BB962C8B-B14F-4D97-AF65-F5344CB8AC3E}">
        <p14:creationId xmlns:p14="http://schemas.microsoft.com/office/powerpoint/2010/main" val="322170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296150" cy="269557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1"/>
          <p:cNvSpPr txBox="1">
            <a:spLocks/>
          </p:cNvSpPr>
          <p:nvPr/>
        </p:nvSpPr>
        <p:spPr>
          <a:xfrm>
            <a:off x="457200" y="533400"/>
            <a:ext cx="8229600" cy="6858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CA" sz="2400" dirty="0">
                <a:latin typeface="Verdana" panose="020B0604030504040204" pitchFamily="34" charset="0"/>
                <a:ea typeface="Verdana" panose="020B0604030504040204" pitchFamily="34" charset="0"/>
                <a:cs typeface="Verdana" panose="020B0604030504040204" pitchFamily="34" charset="0"/>
              </a:rPr>
              <a:t>From </a:t>
            </a:r>
            <a:r>
              <a:rPr lang="en-CA" sz="2400" dirty="0">
                <a:latin typeface="Verdana" panose="020B0604030504040204" pitchFamily="34" charset="0"/>
                <a:ea typeface="Verdana" panose="020B0604030504040204" pitchFamily="34" charset="0"/>
                <a:cs typeface="Verdana" panose="020B0604030504040204" pitchFamily="34" charset="0"/>
                <a:hlinkClick r:id="rId4"/>
              </a:rPr>
              <a:t>National Gallery of Canada</a:t>
            </a:r>
            <a:r>
              <a:rPr lang="en-CA" sz="2400" dirty="0">
                <a:latin typeface="Verdana" panose="020B0604030504040204" pitchFamily="34" charset="0"/>
                <a:ea typeface="Verdana" panose="020B0604030504040204" pitchFamily="34" charset="0"/>
                <a:cs typeface="Verdana" panose="020B0604030504040204" pitchFamily="34" charset="0"/>
              </a:rPr>
              <a:t>: </a:t>
            </a:r>
            <a:endParaRPr lang="en-CA"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6781800" cy="119062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457200" y="4191000"/>
            <a:ext cx="8229600" cy="6858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CA" sz="2400" dirty="0">
                <a:latin typeface="Verdana" panose="020B0604030504040204" pitchFamily="34" charset="0"/>
                <a:ea typeface="Verdana" panose="020B0604030504040204" pitchFamily="34" charset="0"/>
                <a:cs typeface="Verdana" panose="020B0604030504040204" pitchFamily="34" charset="0"/>
              </a:rPr>
              <a:t>From </a:t>
            </a:r>
            <a:r>
              <a:rPr lang="en-CA" sz="2400" dirty="0">
                <a:latin typeface="Verdana" panose="020B0604030504040204" pitchFamily="34" charset="0"/>
                <a:ea typeface="Verdana" panose="020B0604030504040204" pitchFamily="34" charset="0"/>
                <a:cs typeface="Verdana" panose="020B0604030504040204" pitchFamily="34" charset="0"/>
                <a:hlinkClick r:id="rId6"/>
              </a:rPr>
              <a:t>Art Gallery of Ontario</a:t>
            </a:r>
            <a:r>
              <a:rPr lang="en-CA" sz="2400" dirty="0">
                <a:latin typeface="Verdana" panose="020B0604030504040204" pitchFamily="34" charset="0"/>
                <a:ea typeface="Verdana" panose="020B0604030504040204" pitchFamily="34" charset="0"/>
                <a:cs typeface="Verdana" panose="020B0604030504040204" pitchFamily="34" charset="0"/>
              </a:rPr>
              <a:t>: </a:t>
            </a:r>
            <a:endParaRPr lang="en-CA" sz="2400" dirty="0"/>
          </a:p>
        </p:txBody>
      </p:sp>
    </p:spTree>
    <p:extLst>
      <p:ext uri="{BB962C8B-B14F-4D97-AF65-F5344CB8AC3E}">
        <p14:creationId xmlns:p14="http://schemas.microsoft.com/office/powerpoint/2010/main" val="1457462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4800600"/>
            <a:ext cx="7696200" cy="1905000"/>
          </a:xfrm>
        </p:spPr>
        <p:txBody>
          <a:bodyPr>
            <a:normAutofit/>
          </a:bodyPr>
          <a:lstStyle/>
          <a:p>
            <a:pPr marL="0" indent="0" algn="ctr">
              <a:buNone/>
            </a:pPr>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Is the object still protected by copyright or in the public domain? </a:t>
            </a:r>
          </a:p>
          <a:p>
            <a:pPr marL="0" indent="0" algn="ctr">
              <a:buNone/>
            </a:pPr>
            <a:endParaRPr lang="en-CA" sz="800" i="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sz="1900" i="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In Canada, copyright expires 50 years after the death of the creator (last surviving creator if there are multiple creators)</a:t>
            </a:r>
          </a:p>
          <a:p>
            <a:pPr marL="0" indent="0" algn="ctr">
              <a:buNone/>
            </a:pPr>
            <a:endPar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CA"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CA" dirty="0">
              <a:latin typeface="Arial" panose="020B0604020202020204" pitchFamily="34" charset="0"/>
              <a:cs typeface="Arial" panose="020B0604020202020204" pitchFamily="34" charset="0"/>
            </a:endParaRPr>
          </a:p>
        </p:txBody>
      </p:sp>
      <p:pic>
        <p:nvPicPr>
          <p:cNvPr id="3076" name="Picture 4" descr="Monochrome, Black And White, Dinosaur, Ibar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762000"/>
            <a:ext cx="5600699"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991098" y="4495800"/>
            <a:ext cx="2362200"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4"/>
              </a:rPr>
              <a:t>Pixabay</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10909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Public Domain Works and Museums</a:t>
            </a:r>
          </a:p>
        </p:txBody>
      </p:sp>
      <p:sp>
        <p:nvSpPr>
          <p:cNvPr id="3" name="Content Placeholder 2"/>
          <p:cNvSpPr>
            <a:spLocks noGrp="1"/>
          </p:cNvSpPr>
          <p:nvPr>
            <p:ph idx="1"/>
          </p:nvPr>
        </p:nvSpPr>
        <p:spPr/>
        <p:txBody>
          <a:bodyPr>
            <a:normAutofit/>
          </a:bodyPr>
          <a:lstStyle/>
          <a:p>
            <a:r>
              <a:rPr lang="en-CA" sz="2000" i="1" dirty="0">
                <a:latin typeface="Verdana" panose="020B0604030504040204" pitchFamily="34" charset="0"/>
                <a:ea typeface="Verdana" panose="020B0604030504040204" pitchFamily="34" charset="0"/>
                <a:cs typeface="Verdana" panose="020B0604030504040204" pitchFamily="34" charset="0"/>
              </a:rPr>
              <a:t>Bridgeman Art Library v. Corel Corp., 36 F. Supp. 2d 191 (S.D.N.Y. 1999</a:t>
            </a:r>
            <a:r>
              <a:rPr lang="en-CA" sz="2000" i="1" dirty="0" smtClean="0">
                <a:latin typeface="Verdana" panose="020B0604030504040204" pitchFamily="34" charset="0"/>
                <a:ea typeface="Verdana" panose="020B0604030504040204" pitchFamily="34" charset="0"/>
                <a:cs typeface="Verdana" panose="020B0604030504040204" pitchFamily="34" charset="0"/>
              </a:rPr>
              <a:t>)</a:t>
            </a:r>
          </a:p>
          <a:p>
            <a:r>
              <a:rPr lang="en-CA" sz="2000" i="1" dirty="0" smtClean="0">
                <a:latin typeface="Verdana" panose="020B0604030504040204" pitchFamily="34" charset="0"/>
                <a:ea typeface="Verdana" panose="020B0604030504040204" pitchFamily="34" charset="0"/>
                <a:cs typeface="Verdana" panose="020B0604030504040204" pitchFamily="34" charset="0"/>
              </a:rPr>
              <a:t>Reiss </a:t>
            </a:r>
            <a:r>
              <a:rPr lang="en-CA" sz="2000" i="1" dirty="0" err="1" smtClean="0">
                <a:latin typeface="Verdana" panose="020B0604030504040204" pitchFamily="34" charset="0"/>
                <a:ea typeface="Verdana" panose="020B0604030504040204" pitchFamily="34" charset="0"/>
                <a:cs typeface="Verdana" panose="020B0604030504040204" pitchFamily="34" charset="0"/>
              </a:rPr>
              <a:t>Engelhorn</a:t>
            </a:r>
            <a:r>
              <a:rPr lang="en-CA" sz="2000" i="1" dirty="0" smtClean="0">
                <a:latin typeface="Verdana" panose="020B0604030504040204" pitchFamily="34" charset="0"/>
                <a:ea typeface="Verdana" panose="020B0604030504040204" pitchFamily="34" charset="0"/>
                <a:cs typeface="Verdana" panose="020B0604030504040204" pitchFamily="34" charset="0"/>
              </a:rPr>
              <a:t> Museum v Wikimedia Foundation, </a:t>
            </a:r>
            <a:r>
              <a:rPr lang="en-CA" sz="2000" i="1" dirty="0">
                <a:latin typeface="Verdana" panose="020B0604030504040204" pitchFamily="34" charset="0"/>
                <a:ea typeface="Verdana" panose="020B0604030504040204" pitchFamily="34" charset="0"/>
                <a:cs typeface="Verdana" panose="020B0604030504040204" pitchFamily="34" charset="0"/>
              </a:rPr>
              <a:t>Regional Court of Berlin, 15 O 428/15, 31 May 2016</a:t>
            </a:r>
            <a:r>
              <a:rPr lang="en-CA" sz="2000" i="1" dirty="0" smtClean="0">
                <a:latin typeface="Verdana" panose="020B0604030504040204" pitchFamily="34" charset="0"/>
                <a:ea typeface="Verdana" panose="020B0604030504040204" pitchFamily="34" charset="0"/>
                <a:cs typeface="Verdana" panose="020B0604030504040204" pitchFamily="34" charset="0"/>
              </a:rPr>
              <a:t> </a:t>
            </a:r>
            <a:endParaRPr lang="en-CA" sz="2000" i="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A gallery of the images that are the subject of the Reiss Engelhorn Museum lawsuit on Wikimedia Commons. (screenshot by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112" y="3124200"/>
            <a:ext cx="5251776" cy="35313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7185188" y="5845314"/>
            <a:ext cx="1568194" cy="707886"/>
          </a:xfrm>
          <a:prstGeom prst="rect">
            <a:avLst/>
          </a:prstGeom>
          <a:noFill/>
        </p:spPr>
        <p:txBody>
          <a:bodyPr wrap="square" rtlCol="0">
            <a:spAutoFit/>
          </a:bodyPr>
          <a:lstStyle/>
          <a:p>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4"/>
              </a:rPr>
              <a:t>Benjamin Sutton`s screenshot</a:t>
            </a:r>
            <a:r>
              <a:rPr lang="en-CA" sz="1000" dirty="0">
                <a:latin typeface="Verdana" panose="020B0604030504040204" pitchFamily="34" charset="0"/>
                <a:ea typeface="Verdana" panose="020B0604030504040204" pitchFamily="34" charset="0"/>
                <a:cs typeface="Verdana" panose="020B0604030504040204" pitchFamily="34" charset="0"/>
              </a:rPr>
              <a:t> of the images on Wikimedia</a:t>
            </a:r>
          </a:p>
        </p:txBody>
      </p:sp>
    </p:spTree>
    <p:extLst>
      <p:ext uri="{BB962C8B-B14F-4D97-AF65-F5344CB8AC3E}">
        <p14:creationId xmlns:p14="http://schemas.microsoft.com/office/powerpoint/2010/main" val="4100271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CA" sz="3200" dirty="0">
                <a:latin typeface="Verdana" panose="020B0604030504040204" pitchFamily="34" charset="0"/>
                <a:ea typeface="Verdana" panose="020B0604030504040204" pitchFamily="34" charset="0"/>
                <a:cs typeface="Verdana" panose="020B0604030504040204" pitchFamily="34" charset="0"/>
              </a:rPr>
              <a:t>Exceptions Applicable for Your Intended Use(s)?</a:t>
            </a:r>
          </a:p>
        </p:txBody>
      </p:sp>
      <p:sp>
        <p:nvSpPr>
          <p:cNvPr id="3" name="Content Placeholder 2"/>
          <p:cNvSpPr>
            <a:spLocks noGrp="1"/>
          </p:cNvSpPr>
          <p:nvPr>
            <p:ph idx="1"/>
          </p:nvPr>
        </p:nvSpPr>
        <p:spPr/>
        <p:txBody>
          <a:bodyPr>
            <a:norm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Fair dealing under section 29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p>
          <a:p>
            <a:r>
              <a:rPr lang="en-CA" sz="2000" dirty="0">
                <a:latin typeface="Verdana" panose="020B0604030504040204" pitchFamily="34" charset="0"/>
                <a:ea typeface="Verdana" panose="020B0604030504040204" pitchFamily="34" charset="0"/>
                <a:cs typeface="Verdana" panose="020B0604030504040204" pitchFamily="34" charset="0"/>
              </a:rPr>
              <a:t>Non-Commercial User-Generated Content Exception under section 29.21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Section 29.4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 </a:t>
            </a:r>
          </a:p>
          <a:p>
            <a:pPr marL="274320" lvl="1" indent="0">
              <a:buNone/>
            </a:pPr>
            <a:r>
              <a:rPr lang="en-CA" sz="1800" i="1" dirty="0">
                <a:latin typeface="Verdana" panose="020B0604030504040204" pitchFamily="34" charset="0"/>
                <a:ea typeface="Verdana" panose="020B0604030504040204" pitchFamily="34" charset="0"/>
                <a:cs typeface="Verdana" panose="020B0604030504040204" pitchFamily="34" charset="0"/>
              </a:rPr>
              <a:t>A person acting under the authority of a non-profit educational institution may reproduce a work </a:t>
            </a:r>
            <a:r>
              <a:rPr lang="en-CA" sz="1800" i="1" dirty="0">
                <a:solidFill>
                  <a:srgbClr val="FF0000"/>
                </a:solidFill>
                <a:latin typeface="Verdana" panose="020B0604030504040204" pitchFamily="34" charset="0"/>
                <a:ea typeface="Verdana" panose="020B0604030504040204" pitchFamily="34" charset="0"/>
                <a:cs typeface="Verdana" panose="020B0604030504040204" pitchFamily="34" charset="0"/>
              </a:rPr>
              <a:t>to display it on its premises </a:t>
            </a:r>
            <a:r>
              <a:rPr lang="en-CA" sz="1800" i="1" dirty="0">
                <a:latin typeface="Verdana" panose="020B0604030504040204" pitchFamily="34" charset="0"/>
                <a:ea typeface="Verdana" panose="020B0604030504040204" pitchFamily="34" charset="0"/>
                <a:cs typeface="Verdana" panose="020B0604030504040204" pitchFamily="34" charset="0"/>
              </a:rPr>
              <a:t>for an instructional, training or examination purpose </a:t>
            </a:r>
            <a:endParaRPr lang="en-CA" sz="1800" i="1" dirty="0"/>
          </a:p>
        </p:txBody>
      </p:sp>
    </p:spTree>
    <p:extLst>
      <p:ext uri="{BB962C8B-B14F-4D97-AF65-F5344CB8AC3E}">
        <p14:creationId xmlns:p14="http://schemas.microsoft.com/office/powerpoint/2010/main" val="3041883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latin typeface="Verdana" panose="020B0604030504040204" pitchFamily="34" charset="0"/>
                <a:ea typeface="Verdana" panose="020B0604030504040204" pitchFamily="34" charset="0"/>
                <a:cs typeface="Verdana" panose="020B0604030504040204" pitchFamily="34" charset="0"/>
              </a:rPr>
              <a:t>10</a:t>
            </a:r>
          </a:p>
        </p:txBody>
      </p:sp>
      <p:sp>
        <p:nvSpPr>
          <p:cNvPr id="11" name="Title 1"/>
          <p:cNvSpPr>
            <a:spLocks noGrp="1"/>
          </p:cNvSpPr>
          <p:nvPr>
            <p:ph type="title"/>
          </p:nvPr>
        </p:nvSpPr>
        <p:spPr>
          <a:xfrm>
            <a:off x="1143000" y="2438400"/>
            <a:ext cx="7543800" cy="16764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Can I take a photo of an artwork or building in a public place</a:t>
            </a:r>
          </a:p>
        </p:txBody>
      </p:sp>
    </p:spTree>
    <p:extLst>
      <p:ext uri="{BB962C8B-B14F-4D97-AF65-F5344CB8AC3E}">
        <p14:creationId xmlns:p14="http://schemas.microsoft.com/office/powerpoint/2010/main" val="340295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a:t>
            </a:r>
            <a:endParaRPr lang="en-CA" dirty="0"/>
          </a:p>
        </p:txBody>
      </p:sp>
      <p:sp>
        <p:nvSpPr>
          <p:cNvPr id="3" name="Content Placeholder 2"/>
          <p:cNvSpPr>
            <a:spLocks noGrp="1"/>
          </p:cNvSpPr>
          <p:nvPr>
            <p:ph idx="1"/>
          </p:nvPr>
        </p:nvSpPr>
        <p:spPr/>
        <p:txBody>
          <a:bodyPr/>
          <a:lstStyle/>
          <a:p>
            <a:r>
              <a:rPr lang="en-US" dirty="0"/>
              <a:t>Is the work in the public domain? </a:t>
            </a:r>
          </a:p>
          <a:p>
            <a:r>
              <a:rPr lang="en-US" dirty="0"/>
              <a:t>Is there an exception that you could use to make this reading available? </a:t>
            </a:r>
          </a:p>
          <a:p>
            <a:r>
              <a:rPr lang="en-US" dirty="0"/>
              <a:t>Can you get permission? </a:t>
            </a:r>
          </a:p>
          <a:p>
            <a:r>
              <a:rPr lang="en-US" dirty="0"/>
              <a:t>Is the work an orphan? What can you do if you cannot find a rights-holder? </a:t>
            </a:r>
          </a:p>
          <a:p>
            <a:endParaRPr lang="en-US" dirty="0"/>
          </a:p>
        </p:txBody>
      </p:sp>
    </p:spTree>
    <p:extLst>
      <p:ext uri="{BB962C8B-B14F-4D97-AF65-F5344CB8AC3E}">
        <p14:creationId xmlns:p14="http://schemas.microsoft.com/office/powerpoint/2010/main" val="3461654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Considerations </a:t>
            </a:r>
            <a:endParaRPr lang="en-CA" sz="3200" dirty="0"/>
          </a:p>
        </p:txBody>
      </p:sp>
      <p:sp>
        <p:nvSpPr>
          <p:cNvPr id="3" name="Content Placeholder 2"/>
          <p:cNvSpPr>
            <a:spLocks noGrp="1"/>
          </p:cNvSpPr>
          <p:nvPr>
            <p:ph idx="1"/>
          </p:nvPr>
        </p:nvSpPr>
        <p:spPr/>
        <p:txBody>
          <a:bodyPr>
            <a:norm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Is the inclusion of the work “incidental” or unintentionally captured in the background?</a:t>
            </a:r>
          </a:p>
          <a:p>
            <a:endParaRPr lang="en-CA" sz="8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Is the work permanently or temporarily situated in the public space?   </a:t>
            </a:r>
          </a:p>
          <a:p>
            <a:pPr>
              <a:buFont typeface="Wingdings" panose="05000000000000000000" pitchFamily="2" charset="2"/>
              <a:buChar char="§"/>
            </a:pPr>
            <a:endParaRPr lang="en-CA" sz="8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CA" sz="2000" dirty="0">
                <a:latin typeface="Verdana" panose="020B0604030504040204" pitchFamily="34" charset="0"/>
                <a:ea typeface="Verdana" panose="020B0604030504040204" pitchFamily="34" charset="0"/>
                <a:cs typeface="Verdana" panose="020B0604030504040204" pitchFamily="34" charset="0"/>
              </a:rPr>
              <a:t>Are there exceptions in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r>
              <a:rPr lang="en-CA" sz="2000" dirty="0">
                <a:latin typeface="Verdana" panose="020B0604030504040204" pitchFamily="34" charset="0"/>
                <a:ea typeface="Verdana" panose="020B0604030504040204" pitchFamily="34" charset="0"/>
                <a:cs typeface="Verdana" panose="020B0604030504040204" pitchFamily="34" charset="0"/>
              </a:rPr>
              <a:t> that would permit your intended use(s)? </a:t>
            </a:r>
          </a:p>
          <a:p>
            <a:endParaRPr lang="en-CA" sz="2000" dirty="0"/>
          </a:p>
        </p:txBody>
      </p:sp>
    </p:spTree>
    <p:extLst>
      <p:ext uri="{BB962C8B-B14F-4D97-AF65-F5344CB8AC3E}">
        <p14:creationId xmlns:p14="http://schemas.microsoft.com/office/powerpoint/2010/main" val="1683524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Definition of “Public Place”</a:t>
            </a:r>
          </a:p>
        </p:txBody>
      </p:sp>
      <p:sp>
        <p:nvSpPr>
          <p:cNvPr id="3" name="Content Placeholder 2"/>
          <p:cNvSpPr>
            <a:spLocks noGrp="1"/>
          </p:cNvSpPr>
          <p:nvPr>
            <p:ph idx="1"/>
          </p:nvPr>
        </p:nvSpPr>
        <p:spPr>
          <a:xfrm>
            <a:off x="457200" y="1600200"/>
            <a:ext cx="8229600" cy="1600200"/>
          </a:xfrm>
        </p:spPr>
        <p:txBody>
          <a:bodyPr>
            <a:normAutofit/>
          </a:bodyPr>
          <a:lstStyle/>
          <a:p>
            <a:pPr marL="0" indent="0">
              <a:buNone/>
            </a:pPr>
            <a:r>
              <a:rPr lang="en-CA" sz="2000" dirty="0">
                <a:latin typeface="Verdana" panose="020B0604030504040204" pitchFamily="34" charset="0"/>
                <a:ea typeface="Verdana" panose="020B0604030504040204" pitchFamily="34" charset="0"/>
                <a:cs typeface="Verdana" panose="020B0604030504040204" pitchFamily="34" charset="0"/>
              </a:rPr>
              <a:t>No definition in the </a:t>
            </a:r>
            <a:r>
              <a:rPr lang="en-CA" sz="2000" i="1" dirty="0">
                <a:latin typeface="Verdana" panose="020B0604030504040204" pitchFamily="34" charset="0"/>
                <a:ea typeface="Verdana" panose="020B0604030504040204" pitchFamily="34" charset="0"/>
                <a:cs typeface="Verdana" panose="020B0604030504040204" pitchFamily="34" charset="0"/>
              </a:rPr>
              <a:t>Copyright Act </a:t>
            </a:r>
            <a:endParaRPr lang="en-CA"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000" dirty="0">
                <a:latin typeface="Verdana" panose="020B0604030504040204" pitchFamily="34" charset="0"/>
                <a:ea typeface="Verdana" panose="020B0604030504040204" pitchFamily="34" charset="0"/>
                <a:cs typeface="Verdana" panose="020B0604030504040204" pitchFamily="34" charset="0"/>
              </a:rPr>
              <a:t>But section 150 of the </a:t>
            </a:r>
            <a:r>
              <a:rPr lang="en-CA" sz="2000" i="1" dirty="0">
                <a:latin typeface="Verdana" panose="020B0604030504040204" pitchFamily="34" charset="0"/>
                <a:ea typeface="Verdana" panose="020B0604030504040204" pitchFamily="34" charset="0"/>
                <a:cs typeface="Verdana" panose="020B0604030504040204" pitchFamily="34" charset="0"/>
              </a:rPr>
              <a:t>Criminal Code </a:t>
            </a:r>
            <a:r>
              <a:rPr lang="en-CA" sz="2000" dirty="0">
                <a:latin typeface="Verdana" panose="020B0604030504040204" pitchFamily="34" charset="0"/>
                <a:ea typeface="Verdana" panose="020B0604030504040204" pitchFamily="34" charset="0"/>
                <a:cs typeface="Verdana" panose="020B0604030504040204" pitchFamily="34" charset="0"/>
              </a:rPr>
              <a:t>defines “public place” as:</a:t>
            </a:r>
          </a:p>
          <a:p>
            <a:pPr marL="0" indent="0">
              <a:buNone/>
            </a:pPr>
            <a:r>
              <a:rPr lang="en-CA" sz="2000" dirty="0">
                <a:latin typeface="Verdana" panose="020B0604030504040204" pitchFamily="34" charset="0"/>
                <a:ea typeface="Verdana" panose="020B0604030504040204" pitchFamily="34" charset="0"/>
                <a:cs typeface="Verdana" panose="020B0604030504040204" pitchFamily="34" charset="0"/>
              </a:rPr>
              <a:t>"any </a:t>
            </a:r>
            <a:r>
              <a:rPr lang="en-CA" sz="2000" dirty="0">
                <a:solidFill>
                  <a:srgbClr val="FF0000"/>
                </a:solidFill>
                <a:latin typeface="Verdana" panose="020B0604030504040204" pitchFamily="34" charset="0"/>
                <a:ea typeface="Verdana" panose="020B0604030504040204" pitchFamily="34" charset="0"/>
                <a:cs typeface="Verdana" panose="020B0604030504040204" pitchFamily="34" charset="0"/>
              </a:rPr>
              <a:t>place</a:t>
            </a:r>
            <a:r>
              <a:rPr lang="en-CA" sz="2000" dirty="0">
                <a:latin typeface="Verdana" panose="020B0604030504040204" pitchFamily="34" charset="0"/>
                <a:ea typeface="Verdana" panose="020B0604030504040204" pitchFamily="34" charset="0"/>
                <a:cs typeface="Verdana" panose="020B0604030504040204" pitchFamily="34" charset="0"/>
              </a:rPr>
              <a:t> to which the </a:t>
            </a:r>
            <a:r>
              <a:rPr lang="en-CA" sz="2000" dirty="0">
                <a:solidFill>
                  <a:srgbClr val="FF0000"/>
                </a:solidFill>
                <a:latin typeface="Verdana" panose="020B0604030504040204" pitchFamily="34" charset="0"/>
                <a:ea typeface="Verdana" panose="020B0604030504040204" pitchFamily="34" charset="0"/>
                <a:cs typeface="Verdana" panose="020B0604030504040204" pitchFamily="34" charset="0"/>
              </a:rPr>
              <a:t>public</a:t>
            </a:r>
            <a:r>
              <a:rPr lang="en-CA" sz="2000" dirty="0">
                <a:latin typeface="Verdana" panose="020B0604030504040204" pitchFamily="34" charset="0"/>
                <a:ea typeface="Verdana" panose="020B0604030504040204" pitchFamily="34" charset="0"/>
                <a:cs typeface="Verdana" panose="020B0604030504040204" pitchFamily="34" charset="0"/>
              </a:rPr>
              <a:t> have access as of right or by invitation, express or implied"</a:t>
            </a:r>
          </a:p>
          <a:p>
            <a:pPr marL="0" indent="0">
              <a:buNone/>
            </a:pPr>
            <a:endParaRPr lang="en-CA" sz="2000" dirty="0">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Image result for water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148" y="3203614"/>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0087" y="3581400"/>
            <a:ext cx="4800600" cy="1908215"/>
          </a:xfrm>
          <a:prstGeom prst="rect">
            <a:avLst/>
          </a:prstGeom>
          <a:noFill/>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Note that:</a:t>
            </a:r>
          </a:p>
          <a:p>
            <a:pPr marL="285750" indent="-285750">
              <a:buFont typeface="Arial" panose="020B0604020202020204" pitchFamily="34" charset="0"/>
              <a:buChar char="•"/>
            </a:pPr>
            <a:r>
              <a:rPr lang="en-CA" sz="2000" dirty="0">
                <a:latin typeface="Verdana" panose="020B0604030504040204" pitchFamily="34" charset="0"/>
                <a:ea typeface="Verdana" panose="020B0604030504040204" pitchFamily="34" charset="0"/>
                <a:cs typeface="Verdana" panose="020B0604030504040204" pitchFamily="34" charset="0"/>
              </a:rPr>
              <a:t>Art in a public place is still copyright protected </a:t>
            </a:r>
          </a:p>
          <a:p>
            <a:pPr marL="285750" indent="-285750">
              <a:buFont typeface="Arial" panose="020B0604020202020204" pitchFamily="34" charset="0"/>
              <a:buChar char="•"/>
            </a:pPr>
            <a:r>
              <a:rPr lang="en-CA" sz="2000" dirty="0">
                <a:latin typeface="Verdana" panose="020B0604030504040204" pitchFamily="34" charset="0"/>
                <a:ea typeface="Verdana" panose="020B0604030504040204" pitchFamily="34" charset="0"/>
                <a:cs typeface="Verdana" panose="020B0604030504040204" pitchFamily="34" charset="0"/>
              </a:rPr>
              <a:t>Public art ≠ public domain, unless its copyright has expired </a:t>
            </a:r>
          </a:p>
          <a:p>
            <a:endParaRPr lang="en-CA" dirty="0"/>
          </a:p>
        </p:txBody>
      </p:sp>
      <p:sp>
        <p:nvSpPr>
          <p:cNvPr id="8" name="TextBox 7"/>
          <p:cNvSpPr txBox="1"/>
          <p:nvPr/>
        </p:nvSpPr>
        <p:spPr>
          <a:xfrm flipH="1">
            <a:off x="5473148" y="5492928"/>
            <a:ext cx="3021496"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4"/>
              </a:rPr>
              <a:t>Wikimedia Commons</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8645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62000" y="5029200"/>
            <a:ext cx="7696200" cy="1143000"/>
          </a:xfrm>
        </p:spPr>
        <p:txBody>
          <a:bodyPr>
            <a:normAutofit fontScale="92500"/>
          </a:bodyPr>
          <a:lstStyle/>
          <a:p>
            <a:pPr marL="0" indent="0" algn="ctr">
              <a:buNone/>
            </a:pPr>
            <a:r>
              <a:rPr lang="en-CA" sz="2800" dirty="0">
                <a:latin typeface="Verdana" panose="020B0604030504040204" pitchFamily="34" charset="0"/>
                <a:ea typeface="Verdana" panose="020B0604030504040204" pitchFamily="34" charset="0"/>
                <a:cs typeface="Verdana" panose="020B0604030504040204" pitchFamily="34" charset="0"/>
              </a:rPr>
              <a:t>Is the inclusion of the work “incidental” or unintentionally captured in the background?</a:t>
            </a:r>
          </a:p>
          <a:p>
            <a:pPr marL="0" indent="0">
              <a:buNone/>
            </a:pPr>
            <a:endPar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latin typeface="Arial" panose="020B0604020202020204" pitchFamily="34" charset="0"/>
              <a:cs typeface="Arial" panose="020B0604020202020204" pitchFamily="34" charset="0"/>
            </a:endParaRPr>
          </a:p>
        </p:txBody>
      </p:sp>
      <p:pic>
        <p:nvPicPr>
          <p:cNvPr id="2050" name="Picture 2" descr="File:Selfie taking at Wikimania 2015 Reception at Museo Souma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81878"/>
            <a:ext cx="5715000" cy="3807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323521" y="4589498"/>
            <a:ext cx="3021496"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4"/>
              </a:rPr>
              <a:t>Wikimedia Commons</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14338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Exception Applicable</a:t>
            </a:r>
          </a:p>
        </p:txBody>
      </p:sp>
      <p:sp>
        <p:nvSpPr>
          <p:cNvPr id="3" name="Content Placeholder 2"/>
          <p:cNvSpPr>
            <a:spLocks noGrp="1"/>
          </p:cNvSpPr>
          <p:nvPr>
            <p:ph idx="1"/>
          </p:nvPr>
        </p:nvSpPr>
        <p:spPr/>
        <p:txBody>
          <a:bodyPr>
            <a:normAutofit/>
          </a:bodyPr>
          <a:lstStyle/>
          <a:p>
            <a:pPr marL="0" indent="0">
              <a:buNone/>
            </a:pPr>
            <a:r>
              <a:rPr lang="en-CA" sz="2000" dirty="0">
                <a:latin typeface="Verdana" panose="020B0604030504040204" pitchFamily="34" charset="0"/>
                <a:ea typeface="Verdana" panose="020B0604030504040204" pitchFamily="34" charset="0"/>
                <a:cs typeface="Verdana" panose="020B0604030504040204" pitchFamily="34" charset="0"/>
              </a:rPr>
              <a:t>Section 30.7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 </a:t>
            </a:r>
          </a:p>
          <a:p>
            <a:pPr marL="274320" lvl="1" indent="0">
              <a:buNone/>
            </a:pPr>
            <a:r>
              <a:rPr lang="en-CA" sz="1800" dirty="0">
                <a:solidFill>
                  <a:srgbClr val="0070C0"/>
                </a:solidFill>
                <a:latin typeface="Verdana" panose="020B0604030504040204" pitchFamily="34" charset="0"/>
                <a:ea typeface="Verdana" panose="020B0604030504040204" pitchFamily="34" charset="0"/>
                <a:cs typeface="Verdana" panose="020B0604030504040204" pitchFamily="34" charset="0"/>
              </a:rPr>
              <a:t>It is not an infringement of copyright to </a:t>
            </a:r>
            <a:r>
              <a:rPr lang="en-CA" sz="1800" dirty="0">
                <a:solidFill>
                  <a:srgbClr val="FF0000"/>
                </a:solidFill>
                <a:latin typeface="Verdana" panose="020B0604030504040204" pitchFamily="34" charset="0"/>
                <a:ea typeface="Verdana" panose="020B0604030504040204" pitchFamily="34" charset="0"/>
                <a:cs typeface="Verdana" panose="020B0604030504040204" pitchFamily="34" charset="0"/>
              </a:rPr>
              <a:t>incidentally and not deliberately </a:t>
            </a:r>
          </a:p>
          <a:p>
            <a:pPr marL="274320" lvl="1" indent="0">
              <a:buNone/>
            </a:pPr>
            <a:r>
              <a:rPr lang="en-CA" sz="1800" dirty="0">
                <a:solidFill>
                  <a:srgbClr val="0070C0"/>
                </a:solidFill>
                <a:latin typeface="Verdana" panose="020B0604030504040204" pitchFamily="34" charset="0"/>
                <a:ea typeface="Verdana" panose="020B0604030504040204" pitchFamily="34" charset="0"/>
                <a:cs typeface="Verdana" panose="020B0604030504040204" pitchFamily="34" charset="0"/>
              </a:rPr>
              <a:t>(a) include a work or other subject-matter in another work or other subject-matter; or </a:t>
            </a:r>
          </a:p>
          <a:p>
            <a:pPr marL="274320" lvl="1" indent="0">
              <a:buNone/>
            </a:pPr>
            <a:r>
              <a:rPr lang="en-CA" sz="1800" dirty="0">
                <a:solidFill>
                  <a:srgbClr val="0070C0"/>
                </a:solidFill>
                <a:latin typeface="Verdana" panose="020B0604030504040204" pitchFamily="34" charset="0"/>
                <a:ea typeface="Verdana" panose="020B0604030504040204" pitchFamily="34" charset="0"/>
                <a:cs typeface="Verdana" panose="020B0604030504040204" pitchFamily="34" charset="0"/>
              </a:rPr>
              <a:t>(b) do any act in relation to a work or other subject-matter that is incidentally and not deliberately included in another work or other subject-matter.</a:t>
            </a:r>
            <a:endParaRPr lang="en-CA" sz="1800" i="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616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762000"/>
            <a:ext cx="3962400" cy="2743200"/>
          </a:xfrm>
        </p:spPr>
        <p:txBody>
          <a:bodyPr/>
          <a:lstStyle/>
          <a:p>
            <a:pPr marL="0" indent="0">
              <a:buNone/>
            </a:pPr>
            <a:r>
              <a:rPr lang="en-CA" sz="2800" dirty="0">
                <a:latin typeface="Verdana" panose="020B0604030504040204" pitchFamily="34" charset="0"/>
                <a:ea typeface="Verdana" panose="020B0604030504040204" pitchFamily="34" charset="0"/>
                <a:cs typeface="Verdana" panose="020B0604030504040204" pitchFamily="34" charset="0"/>
              </a:rPr>
              <a:t>Is the work permanently or temporarily situated in the public space?</a:t>
            </a:r>
          </a:p>
          <a:p>
            <a:pPr marL="0" indent="0">
              <a:buNone/>
            </a:pPr>
            <a:endParaRPr lang="en-CA"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CA" dirty="0">
              <a:latin typeface="Arial" panose="020B0604020202020204" pitchFamily="34" charset="0"/>
              <a:cs typeface="Arial" panose="020B0604020202020204" pitchFamily="34" charset="0"/>
            </a:endParaRPr>
          </a:p>
        </p:txBody>
      </p:sp>
      <p:pic>
        <p:nvPicPr>
          <p:cNvPr id="5124" name="Picture 4" descr="File:Chicago - Crown Fountain - Millennium Park (27138680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6865">
            <a:off x="685521" y="1092392"/>
            <a:ext cx="3541627" cy="23507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hicago public sculp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53775">
            <a:off x="5097898" y="3426711"/>
            <a:ext cx="3092258" cy="231919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graffit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99004">
            <a:off x="981127" y="3623108"/>
            <a:ext cx="3971925" cy="26479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574581" flipH="1">
            <a:off x="5340728" y="5855767"/>
            <a:ext cx="3021496"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6"/>
              </a:rPr>
              <a:t>Wikimedia Commons</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rot="20772681" flipH="1">
            <a:off x="1518271" y="6291402"/>
            <a:ext cx="3021496"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7"/>
              </a:rPr>
              <a:t>Wikimedia Commons</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rot="1275044" flipH="1">
            <a:off x="1251377" y="796520"/>
            <a:ext cx="3021496" cy="246221"/>
          </a:xfrm>
          <a:prstGeom prst="rect">
            <a:avLst/>
          </a:prstGeom>
          <a:noFill/>
        </p:spPr>
        <p:txBody>
          <a:bodyPr wrap="square" rtlCol="0">
            <a:spAutoFit/>
          </a:bodyPr>
          <a:lstStyle/>
          <a:p>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a:latin typeface="Verdana" panose="020B0604030504040204" pitchFamily="34" charset="0"/>
                <a:ea typeface="Verdana" panose="020B0604030504040204" pitchFamily="34" charset="0"/>
                <a:cs typeface="Verdana" panose="020B0604030504040204" pitchFamily="34" charset="0"/>
                <a:hlinkClick r:id="rId8"/>
              </a:rPr>
              <a:t>Wikimedia Commons</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7892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CA" sz="3200" dirty="0">
                <a:latin typeface="Verdana" panose="020B0604030504040204" pitchFamily="34" charset="0"/>
                <a:ea typeface="Verdana" panose="020B0604030504040204" pitchFamily="34" charset="0"/>
                <a:cs typeface="Verdana" panose="020B0604030504040204" pitchFamily="34" charset="0"/>
              </a:rPr>
              <a:t>Exceptions Applicable for Your Intended Use(s)?</a:t>
            </a:r>
          </a:p>
        </p:txBody>
      </p:sp>
      <p:sp>
        <p:nvSpPr>
          <p:cNvPr id="3" name="Content Placeholder 2"/>
          <p:cNvSpPr>
            <a:spLocks noGrp="1"/>
          </p:cNvSpPr>
          <p:nvPr>
            <p:ph idx="1"/>
          </p:nvPr>
        </p:nvSpPr>
        <p:spPr/>
        <p:txBody>
          <a:bodyPr>
            <a:norm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Section 32.2(1)(b)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 </a:t>
            </a:r>
          </a:p>
          <a:p>
            <a:pPr marL="274320" lvl="1" indent="0">
              <a:buNone/>
            </a:pPr>
            <a:r>
              <a:rPr lang="en-CA" sz="1800" dirty="0">
                <a:solidFill>
                  <a:srgbClr val="0070C0"/>
                </a:solidFill>
                <a:latin typeface="Verdana" panose="020B0604030504040204" pitchFamily="34" charset="0"/>
                <a:ea typeface="Verdana" panose="020B0604030504040204" pitchFamily="34" charset="0"/>
                <a:cs typeface="Verdana" panose="020B0604030504040204" pitchFamily="34" charset="0"/>
              </a:rPr>
              <a:t>(b) for any person to reproduce, in a painting, drawing, engraving, photograph or cinematographic work</a:t>
            </a:r>
          </a:p>
          <a:p>
            <a:pPr marL="548640" lvl="2" indent="0">
              <a:buNone/>
            </a:pPr>
            <a:r>
              <a:rPr lang="en-CA" dirty="0">
                <a:solidFill>
                  <a:srgbClr val="0070C0"/>
                </a:solidFill>
                <a:latin typeface="Verdana" panose="020B0604030504040204" pitchFamily="34" charset="0"/>
                <a:ea typeface="Verdana" panose="020B0604030504040204" pitchFamily="34" charset="0"/>
                <a:cs typeface="Verdana" panose="020B0604030504040204" pitchFamily="34" charset="0"/>
              </a:rPr>
              <a:t>(i) an architectural work, provided the copy is not in the nature of an architectural drawing or plan, or</a:t>
            </a:r>
          </a:p>
          <a:p>
            <a:pPr marL="548640" lvl="2" indent="0">
              <a:buNone/>
            </a:pPr>
            <a:r>
              <a:rPr lang="en-CA" dirty="0">
                <a:solidFill>
                  <a:srgbClr val="0070C0"/>
                </a:solidFill>
                <a:latin typeface="Verdana" panose="020B0604030504040204" pitchFamily="34" charset="0"/>
                <a:ea typeface="Verdana" panose="020B0604030504040204" pitchFamily="34" charset="0"/>
                <a:cs typeface="Verdana" panose="020B0604030504040204" pitchFamily="34" charset="0"/>
              </a:rPr>
              <a:t>(ii) a sculpture or work of artistic craftsmanship or a cast or model of a sculpture or work of artistic craftsmanship, that is </a:t>
            </a:r>
            <a:r>
              <a:rPr lang="en-CA" dirty="0">
                <a:solidFill>
                  <a:srgbClr val="FF0000"/>
                </a:solidFill>
                <a:latin typeface="Verdana" panose="020B0604030504040204" pitchFamily="34" charset="0"/>
                <a:ea typeface="Verdana" panose="020B0604030504040204" pitchFamily="34" charset="0"/>
                <a:cs typeface="Verdana" panose="020B0604030504040204" pitchFamily="34" charset="0"/>
              </a:rPr>
              <a:t>permanently situated </a:t>
            </a:r>
            <a:r>
              <a:rPr lang="en-CA" dirty="0">
                <a:solidFill>
                  <a:srgbClr val="0070C0"/>
                </a:solidFill>
                <a:latin typeface="Verdana" panose="020B0604030504040204" pitchFamily="34" charset="0"/>
                <a:ea typeface="Verdana" panose="020B0604030504040204" pitchFamily="34" charset="0"/>
                <a:cs typeface="Verdana" panose="020B0604030504040204" pitchFamily="34" charset="0"/>
              </a:rPr>
              <a:t>in a public place or building;</a:t>
            </a:r>
          </a:p>
          <a:p>
            <a:pPr marL="274320" lvl="1" indent="0">
              <a:buNone/>
            </a:pPr>
            <a:endParaRPr lang="en-CA" sz="1800" i="1"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Fair dealing under section 29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p>
          <a:p>
            <a:endParaRPr lang="en-CA" sz="2000" dirty="0">
              <a:latin typeface="Verdana" panose="020B0604030504040204" pitchFamily="34" charset="0"/>
              <a:ea typeface="Verdana" panose="020B0604030504040204" pitchFamily="34" charset="0"/>
              <a:cs typeface="Verdana" panose="020B0604030504040204" pitchFamily="34" charset="0"/>
            </a:endParaRPr>
          </a:p>
          <a:p>
            <a:r>
              <a:rPr lang="en-CA" sz="2000" dirty="0">
                <a:latin typeface="Verdana" panose="020B0604030504040204" pitchFamily="34" charset="0"/>
                <a:ea typeface="Verdana" panose="020B0604030504040204" pitchFamily="34" charset="0"/>
                <a:cs typeface="Verdana" panose="020B0604030504040204" pitchFamily="34" charset="0"/>
              </a:rPr>
              <a:t>Non-Commercial User-Generated Content Exception under section 29 of the </a:t>
            </a:r>
            <a:r>
              <a:rPr lang="en-CA" sz="2000" i="1" dirty="0">
                <a:latin typeface="Verdana" panose="020B0604030504040204" pitchFamily="34" charset="0"/>
                <a:ea typeface="Verdana" panose="020B0604030504040204" pitchFamily="34" charset="0"/>
                <a:cs typeface="Verdana" panose="020B0604030504040204" pitchFamily="34" charset="0"/>
              </a:rPr>
              <a:t>Copyright Act</a:t>
            </a:r>
            <a:endParaRPr lang="en-CA" sz="2000" dirty="0">
              <a:latin typeface="Verdana" panose="020B0604030504040204" pitchFamily="34" charset="0"/>
              <a:ea typeface="Verdana" panose="020B0604030504040204" pitchFamily="34" charset="0"/>
              <a:cs typeface="Verdana" panose="020B0604030504040204" pitchFamily="34" charset="0"/>
            </a:endParaRPr>
          </a:p>
          <a:p>
            <a:endParaRPr lang="en-CA" sz="2000" i="1" dirty="0"/>
          </a:p>
        </p:txBody>
      </p:sp>
    </p:spTree>
    <p:extLst>
      <p:ext uri="{BB962C8B-B14F-4D97-AF65-F5344CB8AC3E}">
        <p14:creationId xmlns:p14="http://schemas.microsoft.com/office/powerpoint/2010/main" val="2314754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724400" cy="990600"/>
          </a:xfrm>
        </p:spPr>
        <p:txBody>
          <a:bodyPr>
            <a:normAutofit/>
          </a:bodyPr>
          <a:lstStyle/>
          <a:p>
            <a:r>
              <a:rPr lang="en-CA" sz="3200" dirty="0">
                <a:latin typeface="Verdana" panose="020B0604030504040204" pitchFamily="34" charset="0"/>
                <a:ea typeface="Verdana" panose="020B0604030504040204" pitchFamily="34" charset="0"/>
                <a:cs typeface="Verdana" panose="020B0604030504040204" pitchFamily="34" charset="0"/>
              </a:rPr>
              <a:t>Copyright Concerns?</a:t>
            </a:r>
          </a:p>
        </p:txBody>
      </p:sp>
      <p:sp>
        <p:nvSpPr>
          <p:cNvPr id="3" name="Content Placeholder 2"/>
          <p:cNvSpPr>
            <a:spLocks noGrp="1"/>
          </p:cNvSpPr>
          <p:nvPr>
            <p:ph idx="1"/>
          </p:nvPr>
        </p:nvSpPr>
        <p:spPr>
          <a:xfrm>
            <a:off x="457200" y="1600200"/>
            <a:ext cx="4724400" cy="4876800"/>
          </a:xfrm>
        </p:spPr>
        <p:txBody>
          <a:bodyPr>
            <a:normAutofit fontScale="92500" lnSpcReduction="20000"/>
          </a:bodyPr>
          <a:lstStyle/>
          <a:p>
            <a:pPr marL="0" indent="0">
              <a:buNone/>
            </a:pPr>
            <a:endParaRPr lang="en-CA"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2200" dirty="0" smtClean="0">
                <a:latin typeface="Verdana" panose="020B0604030504040204" pitchFamily="34" charset="0"/>
                <a:ea typeface="Verdana" panose="020B0604030504040204" pitchFamily="34" charset="0"/>
                <a:cs typeface="Verdana" panose="020B0604030504040204" pitchFamily="34" charset="0"/>
              </a:rPr>
              <a:t>Artist </a:t>
            </a:r>
            <a:r>
              <a:rPr lang="en-CA" sz="2200" dirty="0">
                <a:latin typeface="Verdana" panose="020B0604030504040204" pitchFamily="34" charset="0"/>
                <a:ea typeface="Verdana" panose="020B0604030504040204" pitchFamily="34" charset="0"/>
                <a:cs typeface="Verdana" panose="020B0604030504040204" pitchFamily="34" charset="0"/>
              </a:rPr>
              <a:t>K.D. Nelley’s digitally enhanced photographs of other artists’ graffiti were taken down at Zephyr Art Gallery due to copyright concerns</a:t>
            </a:r>
          </a:p>
          <a:p>
            <a:pPr marL="0" indent="0">
              <a:buNone/>
            </a:pPr>
            <a:endParaRPr lang="en-CA" sz="2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200" dirty="0" smtClean="0">
                <a:latin typeface="Verdana" panose="020B0604030504040204" pitchFamily="34" charset="0"/>
                <a:ea typeface="Verdana" panose="020B0604030504040204" pitchFamily="34" charset="0"/>
                <a:cs typeface="Verdana" panose="020B0604030504040204" pitchFamily="34" charset="0"/>
              </a:rPr>
              <a:t>Some questions for consideration:</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sz="2200" dirty="0">
                <a:latin typeface="Verdana" panose="020B0604030504040204" pitchFamily="34" charset="0"/>
                <a:ea typeface="Verdana" panose="020B0604030504040204" pitchFamily="34" charset="0"/>
                <a:cs typeface="Verdana" panose="020B0604030504040204" pitchFamily="34" charset="0"/>
              </a:rPr>
              <a:t>Does she have copyright to her derivative </a:t>
            </a:r>
            <a:r>
              <a:rPr lang="en-US" sz="2200" dirty="0" smtClean="0">
                <a:latin typeface="Verdana" panose="020B0604030504040204" pitchFamily="34" charset="0"/>
                <a:ea typeface="Verdana" panose="020B0604030504040204" pitchFamily="34" charset="0"/>
                <a:cs typeface="Verdana" panose="020B0604030504040204" pitchFamily="34" charset="0"/>
              </a:rPr>
              <a:t>work? </a:t>
            </a:r>
          </a:p>
          <a:p>
            <a:pPr>
              <a:buFontTx/>
              <a:buChar char="-"/>
            </a:pPr>
            <a:r>
              <a:rPr lang="en-CA" sz="2200" dirty="0">
                <a:latin typeface="Verdana" panose="020B0604030504040204" pitchFamily="34" charset="0"/>
                <a:ea typeface="Verdana" panose="020B0604030504040204" pitchFamily="34" charset="0"/>
                <a:cs typeface="Verdana" panose="020B0604030504040204" pitchFamily="34" charset="0"/>
              </a:rPr>
              <a:t>Does </a:t>
            </a:r>
            <a:r>
              <a:rPr lang="en-CA" sz="2200" dirty="0" smtClean="0">
                <a:latin typeface="Verdana" panose="020B0604030504040204" pitchFamily="34" charset="0"/>
                <a:ea typeface="Verdana" panose="020B0604030504040204" pitchFamily="34" charset="0"/>
                <a:cs typeface="Verdana" panose="020B0604030504040204" pitchFamily="34" charset="0"/>
              </a:rPr>
              <a:t>her use of other artists’ images </a:t>
            </a:r>
            <a:r>
              <a:rPr lang="en-CA" sz="2200" dirty="0">
                <a:latin typeface="Verdana" panose="020B0604030504040204" pitchFamily="34" charset="0"/>
                <a:ea typeface="Verdana" panose="020B0604030504040204" pitchFamily="34" charset="0"/>
                <a:cs typeface="Verdana" panose="020B0604030504040204" pitchFamily="34" charset="0"/>
              </a:rPr>
              <a:t>fall under fair dealing?</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CA" sz="2200" dirty="0" smtClean="0">
                <a:latin typeface="Verdana" panose="020B0604030504040204" pitchFamily="34" charset="0"/>
                <a:ea typeface="Verdana" panose="020B0604030504040204" pitchFamily="34" charset="0"/>
                <a:cs typeface="Verdana" panose="020B0604030504040204" pitchFamily="34" charset="0"/>
              </a:rPr>
              <a:t>Does her use infringe </a:t>
            </a:r>
            <a:r>
              <a:rPr lang="en-CA" sz="2200" dirty="0">
                <a:latin typeface="Verdana" panose="020B0604030504040204" pitchFamily="34" charset="0"/>
                <a:ea typeface="Verdana" panose="020B0604030504040204" pitchFamily="34" charset="0"/>
                <a:cs typeface="Verdana" panose="020B0604030504040204" pitchFamily="34" charset="0"/>
              </a:rPr>
              <a:t>on the moral rights of the original artists? </a:t>
            </a:r>
            <a:endParaRPr lang="en-CA" sz="22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r">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CA" sz="1200" dirty="0" smtClean="0">
                <a:latin typeface="Verdana" panose="020B0604030504040204" pitchFamily="34" charset="0"/>
                <a:ea typeface="Verdana" panose="020B0604030504040204" pitchFamily="34" charset="0"/>
                <a:cs typeface="Verdana" panose="020B0604030504040204" pitchFamily="34" charset="0"/>
              </a:rPr>
              <a:t>Source: </a:t>
            </a:r>
            <a:r>
              <a:rPr lang="en-CA" sz="1200" dirty="0" smtClean="0">
                <a:latin typeface="Verdana" panose="020B0604030504040204" pitchFamily="34" charset="0"/>
                <a:ea typeface="Verdana" panose="020B0604030504040204" pitchFamily="34" charset="0"/>
                <a:cs typeface="Verdana" panose="020B0604030504040204" pitchFamily="34" charset="0"/>
                <a:hlinkClick r:id="rId3"/>
              </a:rPr>
              <a:t>Roberta </a:t>
            </a:r>
            <a:r>
              <a:rPr lang="en-CA" sz="1200" dirty="0">
                <a:latin typeface="Verdana" panose="020B0604030504040204" pitchFamily="34" charset="0"/>
                <a:ea typeface="Verdana" panose="020B0604030504040204" pitchFamily="34" charset="0"/>
                <a:cs typeface="Verdana" panose="020B0604030504040204" pitchFamily="34" charset="0"/>
                <a:hlinkClick r:id="rId3"/>
              </a:rPr>
              <a:t>Bell`s article</a:t>
            </a:r>
            <a:r>
              <a:rPr lang="en-CA" sz="1200" dirty="0">
                <a:latin typeface="Verdana" panose="020B0604030504040204" pitchFamily="34" charset="0"/>
                <a:ea typeface="Verdana" panose="020B0604030504040204" pitchFamily="34" charset="0"/>
                <a:cs typeface="Verdana" panose="020B0604030504040204" pitchFamily="34" charset="0"/>
              </a:rPr>
              <a:t> in Orillia Packet</a:t>
            </a:r>
          </a:p>
          <a:p>
            <a:pPr marL="0" indent="0">
              <a:buNone/>
            </a:pPr>
            <a:endParaRPr lang="en-CA" sz="2000" dirty="0">
              <a:latin typeface="Verdana" panose="020B0604030504040204" pitchFamily="34" charset="0"/>
              <a:ea typeface="Verdana" panose="020B0604030504040204" pitchFamily="34" charset="0"/>
              <a:cs typeface="Verdana" panose="020B0604030504040204" pitchFamily="34" charset="0"/>
            </a:endParaRPr>
          </a:p>
        </p:txBody>
      </p:sp>
      <p:pic>
        <p:nvPicPr>
          <p:cNvPr id="8194" name="Picture 2" descr="K.D. Neely’s show, The Essence of Barcelona, was taken down at Zephyr Art Gallery the day after it officially opened. The centrepiece, a mixed-media series based on of photographs from the Raval district, caused controversy among members of the artist co-op. &#10;ROBERTA BELL - THE PACKET &amp; TI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90600"/>
            <a:ext cx="3286125"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328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a:latin typeface="Verdana" panose="020B0604030504040204" pitchFamily="34" charset="0"/>
                <a:ea typeface="Verdana" panose="020B0604030504040204" pitchFamily="34" charset="0"/>
                <a:cs typeface="Verdana" panose="020B0604030504040204" pitchFamily="34" charset="0"/>
              </a:rPr>
              <a:t>Other Sessions Presented by the OLA Copyright Users’ Committee:</a:t>
            </a:r>
          </a:p>
        </p:txBody>
      </p:sp>
      <p:sp>
        <p:nvSpPr>
          <p:cNvPr id="3" name="Content Placeholder 2"/>
          <p:cNvSpPr>
            <a:spLocks noGrp="1"/>
          </p:cNvSpPr>
          <p:nvPr>
            <p:ph idx="1"/>
          </p:nvPr>
        </p:nvSpPr>
        <p:spPr/>
        <p:txBody>
          <a:bodyPr>
            <a:normAutofit/>
          </a:bodyPr>
          <a:lstStyle/>
          <a:p>
            <a:r>
              <a:rPr lang="en-CA" sz="1800" dirty="0">
                <a:latin typeface="Verdana" panose="020B0604030504040204" pitchFamily="34" charset="0"/>
                <a:ea typeface="Verdana" panose="020B0604030504040204" pitchFamily="34" charset="0"/>
                <a:cs typeface="Verdana" panose="020B0604030504040204" pitchFamily="34" charset="0"/>
              </a:rPr>
              <a:t>Thursday, February 2</a:t>
            </a:r>
            <a:r>
              <a:rPr lang="en-CA" sz="1800" baseline="30000" dirty="0">
                <a:latin typeface="Verdana" panose="020B0604030504040204" pitchFamily="34" charset="0"/>
                <a:ea typeface="Verdana" panose="020B0604030504040204" pitchFamily="34" charset="0"/>
                <a:cs typeface="Verdana" panose="020B0604030504040204" pitchFamily="34" charset="0"/>
              </a:rPr>
              <a:t>nd</a:t>
            </a:r>
            <a:r>
              <a:rPr lang="en-CA" sz="1800" dirty="0">
                <a:latin typeface="Verdana" panose="020B0604030504040204" pitchFamily="34" charset="0"/>
                <a:ea typeface="Verdana" panose="020B0604030504040204" pitchFamily="34" charset="0"/>
                <a:cs typeface="Verdana" panose="020B0604030504040204" pitchFamily="34" charset="0"/>
              </a:rPr>
              <a:t>, 3:45-5 pm in MTCC 206E </a:t>
            </a:r>
          </a:p>
          <a:p>
            <a:pPr marL="274320" lvl="1" indent="0">
              <a:buNone/>
            </a:pPr>
            <a:r>
              <a:rPr lang="en-CA" sz="1800" i="1" dirty="0">
                <a:solidFill>
                  <a:srgbClr val="0070C0"/>
                </a:solidFill>
                <a:latin typeface="Verdana" panose="020B0604030504040204" pitchFamily="34" charset="0"/>
                <a:ea typeface="Verdana" panose="020B0604030504040204" pitchFamily="34" charset="0"/>
                <a:cs typeface="Verdana" panose="020B0604030504040204" pitchFamily="34" charset="0"/>
              </a:rPr>
              <a:t>Managing in Light of Marrakesh: Making Materials Available to Canadians with Print Disabilities</a:t>
            </a:r>
          </a:p>
          <a:p>
            <a:pPr marL="274320" lvl="1" indent="0">
              <a:buNone/>
            </a:pPr>
            <a:r>
              <a:rPr lang="en-CA" sz="1800" dirty="0">
                <a:latin typeface="Verdana" panose="020B0604030504040204" pitchFamily="34" charset="0"/>
                <a:ea typeface="Verdana" panose="020B0604030504040204" pitchFamily="34" charset="0"/>
                <a:cs typeface="Verdana" panose="020B0604030504040204" pitchFamily="34" charset="0"/>
              </a:rPr>
              <a:t>Margaret Williams, Victoria Owen and Margaret Ann Wilkinson </a:t>
            </a:r>
          </a:p>
          <a:p>
            <a:endParaRPr lang="en-CA" sz="1800" dirty="0">
              <a:latin typeface="Verdana" panose="020B0604030504040204" pitchFamily="34" charset="0"/>
              <a:ea typeface="Verdana" panose="020B0604030504040204" pitchFamily="34" charset="0"/>
              <a:cs typeface="Verdana" panose="020B0604030504040204" pitchFamily="34" charset="0"/>
            </a:endParaRPr>
          </a:p>
          <a:p>
            <a:r>
              <a:rPr lang="en-CA" sz="1800" dirty="0">
                <a:latin typeface="Verdana" panose="020B0604030504040204" pitchFamily="34" charset="0"/>
                <a:ea typeface="Verdana" panose="020B0604030504040204" pitchFamily="34" charset="0"/>
                <a:cs typeface="Verdana" panose="020B0604030504040204" pitchFamily="34" charset="0"/>
              </a:rPr>
              <a:t>Friday, February 3</a:t>
            </a:r>
            <a:r>
              <a:rPr lang="en-CA" sz="1800" baseline="30000" dirty="0">
                <a:latin typeface="Verdana" panose="020B0604030504040204" pitchFamily="34" charset="0"/>
                <a:ea typeface="Verdana" panose="020B0604030504040204" pitchFamily="34" charset="0"/>
                <a:cs typeface="Verdana" panose="020B0604030504040204" pitchFamily="34" charset="0"/>
              </a:rPr>
              <a:t>rd</a:t>
            </a:r>
            <a:r>
              <a:rPr lang="en-CA" sz="1800" dirty="0">
                <a:latin typeface="Verdana" panose="020B0604030504040204" pitchFamily="34" charset="0"/>
                <a:ea typeface="Verdana" panose="020B0604030504040204" pitchFamily="34" charset="0"/>
                <a:cs typeface="Verdana" panose="020B0604030504040204" pitchFamily="34" charset="0"/>
              </a:rPr>
              <a:t>, 9-10:15 am in MTCC 104A</a:t>
            </a:r>
          </a:p>
          <a:p>
            <a:pPr marL="274320" lvl="1" indent="0">
              <a:buNone/>
            </a:pPr>
            <a:r>
              <a:rPr lang="en-CA" sz="1800" i="1" dirty="0">
                <a:solidFill>
                  <a:srgbClr val="0070C0"/>
                </a:solidFill>
                <a:latin typeface="Verdana" panose="020B0604030504040204" pitchFamily="34" charset="0"/>
                <a:ea typeface="Verdana" panose="020B0604030504040204" pitchFamily="34" charset="0"/>
                <a:cs typeface="Verdana" panose="020B0604030504040204" pitchFamily="34" charset="0"/>
              </a:rPr>
              <a:t>Copyright Update </a:t>
            </a:r>
          </a:p>
          <a:p>
            <a:pPr marL="274320" lvl="1" indent="0">
              <a:buNone/>
            </a:pPr>
            <a:r>
              <a:rPr lang="en-CA" sz="1800" dirty="0">
                <a:latin typeface="Verdana" panose="020B0604030504040204" pitchFamily="34" charset="0"/>
                <a:ea typeface="Verdana" panose="020B0604030504040204" pitchFamily="34" charset="0"/>
                <a:cs typeface="Verdana" panose="020B0604030504040204" pitchFamily="34" charset="0"/>
              </a:rPr>
              <a:t>Margaret Ann Wilkinson </a:t>
            </a:r>
          </a:p>
          <a:p>
            <a:pPr marL="274320" lvl="1" indent="0">
              <a:buNone/>
            </a:pPr>
            <a:r>
              <a:rPr lang="en-CA" sz="1800" i="1" dirty="0">
                <a:solidFill>
                  <a:srgbClr val="0070C0"/>
                </a:solidFill>
                <a:latin typeface="Verdana" panose="020B0604030504040204" pitchFamily="34" charset="0"/>
                <a:ea typeface="Verdana" panose="020B0604030504040204" pitchFamily="34" charset="0"/>
                <a:cs typeface="Verdana" panose="020B0604030504040204" pitchFamily="34" charset="0"/>
              </a:rPr>
              <a:t>Copyright Board: A Rational for Urgent Review </a:t>
            </a:r>
            <a:endParaRPr lang="en-CA" sz="1800" dirty="0">
              <a:latin typeface="Verdana" panose="020B0604030504040204" pitchFamily="34" charset="0"/>
              <a:ea typeface="Verdana" panose="020B0604030504040204" pitchFamily="34" charset="0"/>
              <a:cs typeface="Verdana" panose="020B0604030504040204" pitchFamily="34" charset="0"/>
            </a:endParaRPr>
          </a:p>
          <a:p>
            <a:pPr marL="274320" lvl="1" indent="0">
              <a:buNone/>
            </a:pPr>
            <a:r>
              <a:rPr lang="en-CA" sz="1800" dirty="0">
                <a:latin typeface="Verdana" panose="020B0604030504040204" pitchFamily="34" charset="0"/>
                <a:ea typeface="Verdana" panose="020B0604030504040204" pitchFamily="34" charset="0"/>
                <a:cs typeface="Verdana" panose="020B0604030504040204" pitchFamily="34" charset="0"/>
              </a:rPr>
              <a:t>Senator Tobias Enverga Jr. and Senator Douglas Black </a:t>
            </a:r>
          </a:p>
        </p:txBody>
      </p:sp>
    </p:spTree>
    <p:extLst>
      <p:ext uri="{BB962C8B-B14F-4D97-AF65-F5344CB8AC3E}">
        <p14:creationId xmlns:p14="http://schemas.microsoft.com/office/powerpoint/2010/main" val="1182203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2800" dirty="0" smtClean="0">
                <a:latin typeface="Verdana" panose="020B0604030504040204" pitchFamily="34" charset="0"/>
                <a:ea typeface="Verdana" panose="020B0604030504040204" pitchFamily="34" charset="0"/>
                <a:cs typeface="Verdana" panose="020B0604030504040204" pitchFamily="34" charset="0"/>
              </a:rPr>
              <a:t>ABC Conference in Kingston, ON </a:t>
            </a:r>
            <a:br>
              <a:rPr lang="en-CA" sz="2800" dirty="0" smtClean="0">
                <a:latin typeface="Verdana" panose="020B0604030504040204" pitchFamily="34" charset="0"/>
                <a:ea typeface="Verdana" panose="020B0604030504040204" pitchFamily="34" charset="0"/>
                <a:cs typeface="Verdana" panose="020B0604030504040204" pitchFamily="34" charset="0"/>
              </a:rPr>
            </a:br>
            <a:r>
              <a:rPr lang="en-CA" sz="2800" dirty="0" smtClean="0">
                <a:latin typeface="Verdana" panose="020B0604030504040204" pitchFamily="34" charset="0"/>
                <a:ea typeface="Verdana" panose="020B0604030504040204" pitchFamily="34" charset="0"/>
                <a:cs typeface="Verdana" panose="020B0604030504040204" pitchFamily="34" charset="0"/>
              </a:rPr>
              <a:t>June 29-30, 2017</a:t>
            </a:r>
            <a:endParaRPr lang="en-CA"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Image result for queen's university kings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25" y="1828800"/>
            <a:ext cx="6457950"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flipH="1">
            <a:off x="4724400" y="6146800"/>
            <a:ext cx="3173896" cy="246221"/>
          </a:xfrm>
          <a:prstGeom prst="rect">
            <a:avLst/>
          </a:prstGeom>
          <a:noFill/>
        </p:spPr>
        <p:txBody>
          <a:bodyPr wrap="square" rtlCol="0">
            <a:spAutoFit/>
          </a:bodyPr>
          <a:lstStyle/>
          <a:p>
            <a:pPr algn="r"/>
            <a:r>
              <a:rPr lang="en-CA" sz="1000" dirty="0">
                <a:latin typeface="Verdana" panose="020B0604030504040204" pitchFamily="34" charset="0"/>
                <a:ea typeface="Verdana" panose="020B0604030504040204" pitchFamily="34" charset="0"/>
                <a:cs typeface="Verdana" panose="020B0604030504040204" pitchFamily="34" charset="0"/>
              </a:rPr>
              <a:t>*Image source: </a:t>
            </a:r>
            <a:r>
              <a:rPr lang="en-CA" sz="1000" dirty="0" smtClean="0">
                <a:latin typeface="Verdana" panose="020B0604030504040204" pitchFamily="34" charset="0"/>
                <a:ea typeface="Verdana" panose="020B0604030504040204" pitchFamily="34" charset="0"/>
                <a:cs typeface="Verdana" panose="020B0604030504040204" pitchFamily="34" charset="0"/>
                <a:hlinkClick r:id="rId4"/>
              </a:rPr>
              <a:t>Queen’s University</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7497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CA" sz="4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CA" sz="3600" i="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Thank You!</a:t>
            </a:r>
          </a:p>
          <a:p>
            <a:pPr marL="0" indent="0" algn="ctr">
              <a:buNone/>
            </a:pPr>
            <a:r>
              <a:rPr lang="en-CA" sz="3600" i="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Any Questions?</a:t>
            </a:r>
          </a:p>
          <a:p>
            <a:pPr marL="0" indent="0" algn="ctr">
              <a:buNone/>
            </a:pPr>
            <a:endParaRPr lang="en-CA" sz="3600" i="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845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9600" y="304800"/>
            <a:ext cx="0" cy="65590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6700" y="2968870"/>
            <a:ext cx="685800" cy="685800"/>
          </a:xfrm>
          <a:prstGeom prst="ellipse">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sz="2000" dirty="0">
                <a:latin typeface="Verdana" panose="020B0604030504040204" pitchFamily="34" charset="0"/>
                <a:ea typeface="Verdana" panose="020B0604030504040204" pitchFamily="34" charset="0"/>
                <a:cs typeface="Verdana" panose="020B0604030504040204" pitchFamily="34" charset="0"/>
              </a:rPr>
              <a:t>2</a:t>
            </a:r>
          </a:p>
        </p:txBody>
      </p:sp>
      <p:sp>
        <p:nvSpPr>
          <p:cNvPr id="11" name="Title 1"/>
          <p:cNvSpPr>
            <a:spLocks noGrp="1"/>
          </p:cNvSpPr>
          <p:nvPr>
            <p:ph type="title"/>
          </p:nvPr>
        </p:nvSpPr>
        <p:spPr>
          <a:xfrm>
            <a:off x="1143000" y="2819400"/>
            <a:ext cx="7543800" cy="990600"/>
          </a:xfrm>
        </p:spPr>
        <p:txBody>
          <a:bodyPr>
            <a:noAutofit/>
          </a:bodyPr>
          <a:lstStyle/>
          <a:p>
            <a:r>
              <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received an email notice stating that I downloaded </a:t>
            </a:r>
            <a:r>
              <a:rPr lang="en-US" sz="2800" i="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Game of Thrones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illegally and that I will be subject to legal action unless I pay $1500 within the next two weeks. What can I do?</a:t>
            </a:r>
            <a:endParaRPr lang="en-CA"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262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4000" y="1397000"/>
          <a:ext cx="6096000" cy="135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Image result for be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0034" y="2550126"/>
            <a:ext cx="1183932" cy="1183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g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4471" y="3515695"/>
            <a:ext cx="2368988" cy="473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kSavv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7020" y="4119516"/>
            <a:ext cx="2443888" cy="3638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91924" y="4678136"/>
            <a:ext cx="2027438" cy="715581"/>
          </a:xfrm>
          <a:prstGeom prst="rect">
            <a:avLst/>
          </a:prstGeom>
          <a:noFill/>
        </p:spPr>
        <p:txBody>
          <a:bodyPr wrap="square" rtlCol="0">
            <a:spAutoFit/>
          </a:bodyPr>
          <a:lstStyle/>
          <a:p>
            <a:pPr algn="ctr"/>
            <a:r>
              <a:rPr lang="en-CA" sz="1350" dirty="0"/>
              <a:t>Universities and organizations that offer internet services</a:t>
            </a:r>
          </a:p>
        </p:txBody>
      </p:sp>
      <p:grpSp>
        <p:nvGrpSpPr>
          <p:cNvPr id="18" name="Group 17"/>
          <p:cNvGrpSpPr/>
          <p:nvPr/>
        </p:nvGrpSpPr>
        <p:grpSpPr>
          <a:xfrm rot="10800000">
            <a:off x="3227273" y="2072417"/>
            <a:ext cx="339494" cy="397145"/>
            <a:chOff x="2320963" y="346544"/>
            <a:chExt cx="452659" cy="529526"/>
          </a:xfrm>
        </p:grpSpPr>
        <p:sp>
          <p:nvSpPr>
            <p:cNvPr id="19" name="Right Arrow 18"/>
            <p:cNvSpPr/>
            <p:nvPr/>
          </p:nvSpPr>
          <p:spPr>
            <a:xfrm>
              <a:off x="2320963" y="346544"/>
              <a:ext cx="452659" cy="5295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a:off x="2320963" y="452449"/>
              <a:ext cx="316861" cy="31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33413">
                <a:lnSpc>
                  <a:spcPct val="90000"/>
                </a:lnSpc>
                <a:spcBef>
                  <a:spcPct val="0"/>
                </a:spcBef>
                <a:spcAft>
                  <a:spcPct val="35000"/>
                </a:spcAft>
              </a:pPr>
              <a:endParaRPr lang="en-CA" sz="1425" dirty="0"/>
            </a:p>
          </p:txBody>
        </p:sp>
      </p:grpSp>
      <p:sp>
        <p:nvSpPr>
          <p:cNvPr id="15" name="AutoShape 10" descr="Image result for HBO"/>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sz="1350" dirty="0"/>
          </a:p>
        </p:txBody>
      </p:sp>
      <p:pic>
        <p:nvPicPr>
          <p:cNvPr id="1040" name="Picture 16" descr="File:HBO logo.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359" y="2872768"/>
            <a:ext cx="1559282" cy="6429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Disn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281" y="3691819"/>
            <a:ext cx="2348373" cy="98631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NB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7934" y="4483435"/>
            <a:ext cx="1498269" cy="11386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38037" y="2740917"/>
            <a:ext cx="2483630" cy="2757196"/>
          </a:xfrm>
          <a:prstGeom prst="rect">
            <a:avLst/>
          </a:prstGeom>
        </p:spPr>
      </p:pic>
    </p:spTree>
    <p:extLst>
      <p:ext uri="{BB962C8B-B14F-4D97-AF65-F5344CB8AC3E}">
        <p14:creationId xmlns:p14="http://schemas.microsoft.com/office/powerpoint/2010/main" val="112613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1000"/>
            <a:ext cx="5688211" cy="6858000"/>
          </a:xfrm>
          <a:prstGeom prst="rect">
            <a:avLst/>
          </a:prstGeom>
        </p:spPr>
      </p:pic>
    </p:spTree>
    <p:extLst>
      <p:ext uri="{BB962C8B-B14F-4D97-AF65-F5344CB8AC3E}">
        <p14:creationId xmlns:p14="http://schemas.microsoft.com/office/powerpoint/2010/main" val="292934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a:t>
            </a:r>
            <a:endParaRPr lang="en-CA" dirty="0"/>
          </a:p>
        </p:txBody>
      </p:sp>
      <p:sp>
        <p:nvSpPr>
          <p:cNvPr id="3" name="Content Placeholder 2"/>
          <p:cNvSpPr>
            <a:spLocks noGrp="1"/>
          </p:cNvSpPr>
          <p:nvPr>
            <p:ph idx="1"/>
          </p:nvPr>
        </p:nvSpPr>
        <p:spPr/>
        <p:txBody>
          <a:bodyPr/>
          <a:lstStyle/>
          <a:p>
            <a:r>
              <a:rPr lang="en-US" dirty="0"/>
              <a:t>What can we say to a patron that comes in with one of these notices? Is it within our role as a librarian or library staff member to provide advice in these cases? </a:t>
            </a:r>
          </a:p>
          <a:p>
            <a:r>
              <a:rPr lang="en-US" dirty="0"/>
              <a:t>Notice and Notice does not give rights-holders the identity of the internet users, unless the case goes to court</a:t>
            </a:r>
          </a:p>
          <a:p>
            <a:r>
              <a:rPr lang="en-US" dirty="0"/>
              <a:t>May be an opportunity to address the ethics behind illegal downloading (without judgement)</a:t>
            </a:r>
          </a:p>
          <a:p>
            <a:endParaRPr lang="en-US" dirty="0"/>
          </a:p>
          <a:p>
            <a:endParaRPr lang="en-US" dirty="0"/>
          </a:p>
        </p:txBody>
      </p:sp>
    </p:spTree>
    <p:extLst>
      <p:ext uri="{BB962C8B-B14F-4D97-AF65-F5344CB8AC3E}">
        <p14:creationId xmlns:p14="http://schemas.microsoft.com/office/powerpoint/2010/main" val="621432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5360</TotalTime>
  <Words>2380</Words>
  <Application>Microsoft Office PowerPoint</Application>
  <PresentationFormat>On-screen Show (4:3)</PresentationFormat>
  <Paragraphs>331</Paragraphs>
  <Slides>59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Candara</vt:lpstr>
      <vt:lpstr>Courier New</vt:lpstr>
      <vt:lpstr>Symbol</vt:lpstr>
      <vt:lpstr>Times New Roman</vt:lpstr>
      <vt:lpstr>Verdana</vt:lpstr>
      <vt:lpstr>Wingdings</vt:lpstr>
      <vt:lpstr>Clarity</vt:lpstr>
      <vt:lpstr>Your Copyright FAQs Answered</vt:lpstr>
      <vt:lpstr>AGENDA</vt:lpstr>
      <vt:lpstr>I want to use an "out-of-print“ book as a textbook for my course. The campus bookstore cannot order a copy.  Can I make a digital copy and provide it to my students?</vt:lpstr>
      <vt:lpstr>PowerPoint Presentation</vt:lpstr>
      <vt:lpstr>Considerations</vt:lpstr>
      <vt:lpstr>I received an email notice stating that I downloaded Game of Thrones illegally and that I will be subject to legal action unless I pay $1500 within the next two weeks. What can I do?</vt:lpstr>
      <vt:lpstr>PowerPoint Presentation</vt:lpstr>
      <vt:lpstr>PowerPoint Presentation</vt:lpstr>
      <vt:lpstr>Considerations</vt:lpstr>
      <vt:lpstr>I found an article in one of the libraries online databases that I’d like to provide to attendees of a community workshop that I’m offering. Is this OK?</vt:lpstr>
      <vt:lpstr>Considerations</vt:lpstr>
      <vt:lpstr>PowerPoint Presentation</vt:lpstr>
      <vt:lpstr>I want to run a film program at my library to showcasing our digital film collection. Do I need to seek permissions to do so?</vt:lpstr>
      <vt:lpstr>PowerPoint Presentation</vt:lpstr>
      <vt:lpstr>PowerPoint Presentation</vt:lpstr>
      <vt:lpstr>PowerPoint Presentation</vt:lpstr>
      <vt:lpstr>Our library wants to promote its music collection through a promotional video that features segments from the videos of popular songs. Is this OK?</vt:lpstr>
      <vt:lpstr>PowerPoint Presentation</vt:lpstr>
      <vt:lpstr>PowerPoint Presentation</vt:lpstr>
      <vt:lpstr>PowerPoint Presentation</vt:lpstr>
      <vt:lpstr>I’m hearing a lot about the Marrakesh Treaty and its potential to increase the number of accessible books available. How will it help?</vt:lpstr>
      <vt:lpstr>PowerPoint Presentation</vt:lpstr>
      <vt:lpstr>PowerPoint Presentation</vt:lpstr>
      <vt:lpstr>PowerPoint Presentation</vt:lpstr>
      <vt:lpstr>PowerPoint Presentation</vt:lpstr>
      <vt:lpstr>Our library is beginning to digitize photographs from our collection and post them to our web site. What steps should we take to assure we are respecting Copyright?</vt:lpstr>
      <vt:lpstr>PowerPoint Presentation</vt:lpstr>
      <vt:lpstr>PowerPoint Presentation</vt:lpstr>
      <vt:lpstr>PowerPoint Presentation</vt:lpstr>
      <vt:lpstr>PowerPoint Presentation</vt:lpstr>
      <vt:lpstr>PowerPoint Presentation</vt:lpstr>
      <vt:lpstr>PowerPoint Presentation</vt:lpstr>
      <vt:lpstr>Can I use an image found on the Web in my presentation slides?</vt:lpstr>
      <vt:lpstr>Considerations</vt:lpstr>
      <vt:lpstr>PowerPoint Presentation</vt:lpstr>
      <vt:lpstr>PowerPoint Presentation</vt:lpstr>
      <vt:lpstr>PowerPoint Presentation</vt:lpstr>
      <vt:lpstr>Exceptions Applicable for Your Intended Use(s)?</vt:lpstr>
      <vt:lpstr>Sample Copyright Notices </vt:lpstr>
      <vt:lpstr>Exceptions Applicable for Your Intended Use(s)?</vt:lpstr>
      <vt:lpstr>Exceptions Applicable for Your Intended Use(s)?</vt:lpstr>
      <vt:lpstr>Can I take a photo of a painting or sculpture in a museum? What about using the photo in my online portfolio?</vt:lpstr>
      <vt:lpstr>Considerations </vt:lpstr>
      <vt:lpstr>PowerPoint Presentation</vt:lpstr>
      <vt:lpstr>PowerPoint Presentation</vt:lpstr>
      <vt:lpstr>PowerPoint Presentation</vt:lpstr>
      <vt:lpstr>Public Domain Works and Museums</vt:lpstr>
      <vt:lpstr>Exceptions Applicable for Your Intended Use(s)?</vt:lpstr>
      <vt:lpstr>Can I take a photo of an artwork or building in a public place</vt:lpstr>
      <vt:lpstr>Considerations </vt:lpstr>
      <vt:lpstr>Definition of “Public Place”</vt:lpstr>
      <vt:lpstr>PowerPoint Presentation</vt:lpstr>
      <vt:lpstr>Exception Applicable</vt:lpstr>
      <vt:lpstr>PowerPoint Presentation</vt:lpstr>
      <vt:lpstr>Exceptions Applicable for Your Intended Use(s)?</vt:lpstr>
      <vt:lpstr>Copyright Concerns?</vt:lpstr>
      <vt:lpstr>Other Sessions Presented by the OLA Copyright Users’ Committee:</vt:lpstr>
      <vt:lpstr>ABC Conference in Kingston, ON  June 29-30, 2017</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Copyright FAQs Answered</dc:title>
  <dc:creator>chapmancheng</dc:creator>
  <cp:lastModifiedBy>Sam Cheng</cp:lastModifiedBy>
  <cp:revision>423</cp:revision>
  <cp:lastPrinted>2017-01-31T19:04:21Z</cp:lastPrinted>
  <dcterms:created xsi:type="dcterms:W3CDTF">2017-01-13T14:43:41Z</dcterms:created>
  <dcterms:modified xsi:type="dcterms:W3CDTF">2017-02-10T15:10:13Z</dcterms:modified>
</cp:coreProperties>
</file>